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76" r:id="rId4"/>
    <p:sldId id="277" r:id="rId5"/>
    <p:sldId id="278" r:id="rId6"/>
    <p:sldId id="279" r:id="rId7"/>
    <p:sldId id="28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4" r:id="rId26"/>
    <p:sldId id="307" r:id="rId27"/>
    <p:sldId id="308" r:id="rId28"/>
    <p:sldId id="309" r:id="rId29"/>
    <p:sldId id="310" r:id="rId30"/>
    <p:sldId id="311" r:id="rId31"/>
    <p:sldId id="312" r:id="rId32"/>
    <p:sldId id="281" r:id="rId33"/>
    <p:sldId id="31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4 Answers" id="{4FFF0999-561C-497F-8FEA-7E80089AA107}">
          <p14:sldIdLst>
            <p14:sldId id="282"/>
            <p14:sldId id="256"/>
            <p14:sldId id="276"/>
            <p14:sldId id="277"/>
            <p14:sldId id="278"/>
            <p14:sldId id="279"/>
            <p14:sldId id="280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4"/>
            <p14:sldId id="307"/>
            <p14:sldId id="308"/>
            <p14:sldId id="309"/>
            <p14:sldId id="310"/>
            <p14:sldId id="311"/>
            <p14:sldId id="312"/>
            <p14:sldId id="281"/>
            <p14:sldId id="31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00FF"/>
    <a:srgbClr val="2C63A8"/>
    <a:srgbClr val="183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4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895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83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8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3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44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62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68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7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83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/>
              <a:pPr/>
              <a:t>25/02/2019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8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86365"/>
            <a:ext cx="10515600" cy="193183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Otestujte své vědomosti </a:t>
            </a:r>
            <a:br>
              <a:rPr lang="cs-CZ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odpadech</a:t>
            </a:r>
            <a:br>
              <a:rPr lang="cs-CZ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800" b="1" dirty="0" smtClean="0">
                <a:solidFill>
                  <a:schemeClr val="bg1"/>
                </a:solidFill>
              </a:rPr>
              <a:t>test má 30  otázek, </a:t>
            </a:r>
            <a:r>
              <a:rPr lang="cs-CZ" sz="1800" b="1" dirty="0" smtClean="0">
                <a:solidFill>
                  <a:srgbClr val="92D050"/>
                </a:solidFill>
              </a:rPr>
              <a:t>zelená značí správnou odpověď, </a:t>
            </a:r>
            <a:r>
              <a:rPr lang="cs-CZ" sz="1800" b="1" dirty="0" smtClean="0">
                <a:solidFill>
                  <a:srgbClr val="FF0000"/>
                </a:solidFill>
              </a:rPr>
              <a:t>červená špatnou odpověď</a:t>
            </a:r>
            <a:r>
              <a:rPr lang="cs-CZ" sz="1800" b="1" dirty="0" smtClean="0">
                <a:solidFill>
                  <a:schemeClr val="bg1"/>
                </a:solidFill>
              </a:rPr>
              <a:t>, odpovědi jsou odlišené i zvukově</a:t>
            </a:r>
            <a:endParaRPr lang="cs-CZ" sz="1800" b="1" dirty="0">
              <a:solidFill>
                <a:srgbClr val="FF0000"/>
              </a:solidFill>
            </a:endParaRPr>
          </a:p>
        </p:txBody>
      </p:sp>
      <p:pic>
        <p:nvPicPr>
          <p:cNvPr id="6" name="Obrázok 5" descr="plucnik_lekarsky_kvety_P1010204.JPG"/>
          <p:cNvPicPr>
            <a:picLocks noChangeAspect="1"/>
          </p:cNvPicPr>
          <p:nvPr/>
        </p:nvPicPr>
        <p:blipFill>
          <a:blip r:embed="rId2" cstate="print"/>
          <a:srcRect l="7902" t="18500" r="24742" b="22700"/>
          <a:stretch>
            <a:fillRect/>
          </a:stretch>
        </p:blipFill>
        <p:spPr>
          <a:xfrm>
            <a:off x="8900487" y="2464985"/>
            <a:ext cx="3166821" cy="3856047"/>
          </a:xfrm>
          <a:prstGeom prst="rect">
            <a:avLst/>
          </a:prstGeom>
        </p:spPr>
      </p:pic>
      <p:pic>
        <p:nvPicPr>
          <p:cNvPr id="9" name="Obrázok 8" descr="kontajner_sklo_P5080332.JPG"/>
          <p:cNvPicPr>
            <a:picLocks noChangeAspect="1"/>
          </p:cNvPicPr>
          <p:nvPr/>
        </p:nvPicPr>
        <p:blipFill>
          <a:blip r:embed="rId3" cstate="print"/>
          <a:srcRect l="1963" r="7398" b="16212"/>
          <a:stretch>
            <a:fillRect/>
          </a:stretch>
        </p:blipFill>
        <p:spPr>
          <a:xfrm>
            <a:off x="3503979" y="2464986"/>
            <a:ext cx="5396509" cy="3841583"/>
          </a:xfrm>
          <a:prstGeom prst="rect">
            <a:avLst/>
          </a:prstGeom>
        </p:spPr>
      </p:pic>
      <p:pic>
        <p:nvPicPr>
          <p:cNvPr id="10" name="Obrázok 9" descr="pupava_lekarska_P1010014.JPG"/>
          <p:cNvPicPr>
            <a:picLocks noChangeAspect="1"/>
          </p:cNvPicPr>
          <p:nvPr/>
        </p:nvPicPr>
        <p:blipFill>
          <a:blip r:embed="rId4" cstate="print"/>
          <a:srcRect t="24800" r="26145" b="6951"/>
          <a:stretch>
            <a:fillRect/>
          </a:stretch>
        </p:blipFill>
        <p:spPr>
          <a:xfrm>
            <a:off x="235528" y="2438901"/>
            <a:ext cx="3268451" cy="386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seno, sláma, listí, jehličí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posekaná zelená tráva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82471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dřevotříska, dřevo obsahující barvy, laky a lepidla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>
                <a:latin typeface="+mj-lt"/>
              </a:rPr>
              <a:t>v</a:t>
            </a:r>
            <a:r>
              <a:rPr lang="cs-CZ" sz="2800" b="1" dirty="0" smtClean="0">
                <a:latin typeface="+mj-lt"/>
              </a:rPr>
              <a:t>ětve  stromů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9. Co do biologicky rozložitelného odpadu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>
                <a:latin typeface="+mj-lt"/>
              </a:rPr>
              <a:t>?</a:t>
            </a: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91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zakrýt kompost neprodyšnou fólií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kompost alespoň 2 x ročně obrátit a provzdušnit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zalít kompost úplně vodou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přidat do kompostu pesticidy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10. Při kompostování bioodpadu je nutné: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50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20 %</a:t>
            </a:r>
            <a:endParaRPr lang="en-GB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35 %</a:t>
            </a:r>
            <a:endParaRPr lang="en-GB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dirty="0" smtClean="0"/>
              <a:t>5 %</a:t>
            </a:r>
            <a:endParaRPr lang="en-GB" sz="2800" dirty="0"/>
          </a:p>
          <a:p>
            <a:endParaRPr lang="en-GB" sz="3200" dirty="0"/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2800" b="1" dirty="0" smtClean="0">
                <a:latin typeface="+mj-lt"/>
              </a:rPr>
              <a:t>60 %</a:t>
            </a:r>
            <a:endParaRPr lang="en-GB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11. Jak velký podíl komunálního odpadu tvoří papír a karton?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04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povoskovaný papír a tetrapakové obaly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kartónové krabice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barevné reklamní letáky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neznečištěný papír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12. Do sběrového papíru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 smtClean="0">
                <a:latin typeface="+mj-lt"/>
              </a:rPr>
              <a:t>: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13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na výrobu nového oblečení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na kompostování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na výrobu bioplynu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na charitativní účely, výrobu izolací, koberců a čalounění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13. K čemu lze použít sběrový textil?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57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51351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obnošené oblečení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textil velmi znečištěný olejem nebo barvami, koberce, koženka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staré ručníky, utěrky a závěsy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plyšové hračky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14. Do kontejneru na textil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 smtClean="0">
                <a:latin typeface="+mj-lt"/>
              </a:rPr>
              <a:t>: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44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sběr vratných lahví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výroba nového skla ze sklářského písku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>
                <a:latin typeface="+mj-lt"/>
              </a:rPr>
              <a:t>t</a:t>
            </a:r>
            <a:r>
              <a:rPr lang="cs-CZ" sz="2800" b="1" dirty="0" smtClean="0">
                <a:latin typeface="+mj-lt"/>
              </a:rPr>
              <a:t>avení střepů ze sběrového skla ve sklárnách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třídění skleněných střepů     na lince na bílé a barevné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61805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15. Která možnost je ekologicky                       a ekonomicky nejvýhodnější 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8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rozbité lahve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barevné sklo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keramika, porcelán, žárovky, zářivky, monitory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tabulové sklo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16. Do kontejneru na sklo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 smtClean="0">
                <a:latin typeface="+mj-lt"/>
              </a:rPr>
              <a:t>: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76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2800" b="1" dirty="0" smtClean="0">
                <a:latin typeface="+mj-lt"/>
              </a:rPr>
              <a:t>15 – 20 %</a:t>
            </a:r>
            <a:endParaRPr lang="en-GB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až 80 %</a:t>
            </a:r>
            <a:endParaRPr lang="en-GB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30 %</a:t>
            </a:r>
            <a:endParaRPr lang="en-GB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800" b="1" dirty="0" smtClean="0">
                <a:latin typeface="+mj-lt"/>
              </a:rPr>
              <a:t>5 – 10 %</a:t>
            </a:r>
            <a:endParaRPr lang="en-GB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cs-CZ" sz="4400" dirty="0" smtClean="0">
                <a:latin typeface="+mj-lt"/>
              </a:rPr>
              <a:t>17. Jaká je </a:t>
            </a:r>
            <a:r>
              <a:rPr lang="cs-CZ" sz="4400" dirty="0">
                <a:latin typeface="+mj-lt"/>
              </a:rPr>
              <a:t>ú</a:t>
            </a:r>
            <a:r>
              <a:rPr lang="cs-CZ" sz="4400" dirty="0" smtClean="0">
                <a:latin typeface="+mj-lt"/>
              </a:rPr>
              <a:t>spora energie při recyklaci kovového odpadu oproti nové výrobě kovů z rudy?</a:t>
            </a:r>
            <a:endParaRPr lang="cs-CZ" sz="44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23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pozinkovaný plech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>
                <a:latin typeface="+mj-lt"/>
              </a:rPr>
              <a:t>r</a:t>
            </a:r>
            <a:r>
              <a:rPr lang="cs-CZ" sz="2800" b="1" dirty="0" smtClean="0">
                <a:latin typeface="+mj-lt"/>
              </a:rPr>
              <a:t>ezavé železo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tetrapakové obaly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olověné akumulátory, plechovky od barev                 a ropných látek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18. Co do kovového odpadu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 smtClean="0">
                <a:latin typeface="+mj-lt"/>
              </a:rPr>
              <a:t>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31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500 kg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5 tun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150 kg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2800" b="1" dirty="0" smtClean="0">
                <a:latin typeface="+mj-lt"/>
              </a:rPr>
              <a:t>2,1 </a:t>
            </a:r>
            <a:r>
              <a:rPr lang="cs-CZ" sz="2800" b="1" dirty="0" smtClean="0">
                <a:latin typeface="+mj-lt"/>
              </a:rPr>
              <a:t>tuny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1. Kolik komunálního odpadu vytvoří               v průměru ročně 1 obyvatel České republiky?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vícevrstvové obaly z hliníku, plastu a kartonu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>
                <a:latin typeface="+mj-lt"/>
              </a:rPr>
              <a:t>z</a:t>
            </a:r>
            <a:r>
              <a:rPr lang="cs-CZ" sz="2800" b="1" dirty="0" smtClean="0">
                <a:latin typeface="+mj-lt"/>
              </a:rPr>
              <a:t>lisované balíky plastových lahví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lahve od nápojů balené          a prodávané po 4 kusech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obaly zlisované ze 4 vrstev papíru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19. </a:t>
            </a:r>
            <a:r>
              <a:rPr lang="cs-CZ" sz="4800" dirty="0">
                <a:latin typeface="+mj-lt"/>
              </a:rPr>
              <a:t>C</a:t>
            </a:r>
            <a:r>
              <a:rPr lang="cs-CZ" sz="4800" dirty="0" smtClean="0">
                <a:latin typeface="+mj-lt"/>
              </a:rPr>
              <a:t>o jsou to tetrapaky 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391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do kontejneru na papír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do kontejneru na plasty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do směsného komunálního odpadu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do kontejneru na tetrapaky</a:t>
            </a:r>
          </a:p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nebo na kovy 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20. Kam </a:t>
            </a:r>
            <a:r>
              <a:rPr lang="cs-CZ" sz="4800" u="sng" dirty="0" smtClean="0">
                <a:latin typeface="+mj-lt"/>
              </a:rPr>
              <a:t>patří</a:t>
            </a:r>
            <a:r>
              <a:rPr lang="cs-CZ" sz="4800" dirty="0" smtClean="0">
                <a:latin typeface="+mj-lt"/>
              </a:rPr>
              <a:t> tetrapakové obaly 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825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mikrotenové sáčky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obaly od ropných olejů, tetrapakové obaly, podlahové linoleum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PET lahve a kelímky              od jogurtů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igelitové tašky a pytle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21. </a:t>
            </a:r>
            <a:r>
              <a:rPr lang="cs-CZ" sz="4800" dirty="0">
                <a:latin typeface="+mj-lt"/>
              </a:rPr>
              <a:t>C</a:t>
            </a:r>
            <a:r>
              <a:rPr lang="cs-CZ" sz="4800" dirty="0" smtClean="0">
                <a:latin typeface="+mj-lt"/>
              </a:rPr>
              <a:t>o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 smtClean="0">
                <a:latin typeface="+mj-lt"/>
              </a:rPr>
              <a:t> do kontejneru na plasty?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636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kvůli předpisům EU                 o nakládání s odpadem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aby při spalování nevybuchovaly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kvůli šetření prostorem           v kontejneru a při odvozu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bez stlačení není možná jejich další recyklace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sk-SK" sz="4400" dirty="0" smtClean="0">
                <a:latin typeface="+mj-lt"/>
              </a:rPr>
              <a:t>22. </a:t>
            </a:r>
            <a:r>
              <a:rPr lang="cs-CZ" sz="4400" dirty="0" smtClean="0">
                <a:latin typeface="+mj-lt"/>
              </a:rPr>
              <a:t>Proč bychom měli PET lahve před vložením   do kontejneru stlačit?</a:t>
            </a:r>
            <a:endParaRPr lang="cs-CZ" sz="44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72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 b="1" dirty="0" smtClean="0">
                <a:latin typeface="+mj-lt"/>
              </a:rPr>
              <a:t>odpadky, které nelze jinak vytřídit nebo oddělit jejich různé složky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především biologicky rozložitelný odpad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drobné stavební odpady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papír, kartony, starý nábytek</a:t>
            </a: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23. Co </a:t>
            </a:r>
            <a:r>
              <a:rPr lang="cs-CZ" sz="4800" u="sng" dirty="0" smtClean="0">
                <a:latin typeface="+mj-lt"/>
              </a:rPr>
              <a:t>patří</a:t>
            </a:r>
            <a:r>
              <a:rPr lang="cs-CZ" sz="4800" dirty="0" smtClean="0">
                <a:latin typeface="+mj-lt"/>
              </a:rPr>
              <a:t> do směsného komunálního odpadu?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00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baterie, akumulátory, žárovky, zářivky, monitory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střepy z porcelánu a keramiky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stará obuv, kůže, koženka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povoskovaný papír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24. Co do směsného komunálního odpadu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>
                <a:latin typeface="+mj-lt"/>
              </a:rPr>
              <a:t>?</a:t>
            </a: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18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do prodejny elektrospotřebičů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do kontejneru na plasty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do kontejneru na směsný komunální odpad</a:t>
            </a: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do kontejneru na kovy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25. Kde je možné dát elektroodpad 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59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do směsného komunálního odpadu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do kompostu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do lékárny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>
                <a:latin typeface="+mj-lt"/>
              </a:rPr>
              <a:t>d</a:t>
            </a:r>
            <a:r>
              <a:rPr lang="cs-CZ" sz="2800" b="1" dirty="0" smtClean="0">
                <a:latin typeface="+mj-lt"/>
              </a:rPr>
              <a:t>o sběrného dvora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26. Kam patří staré léky, léčiva a rtuťové teploměry?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9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drobné stavební odpady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starý nábytek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azbestová střešní krytina, obaly od ropných olejů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veškerý kovový odpad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27. </a:t>
            </a:r>
            <a:r>
              <a:rPr lang="cs-CZ" sz="4800" dirty="0">
                <a:latin typeface="+mj-lt"/>
              </a:rPr>
              <a:t>C</a:t>
            </a:r>
            <a:r>
              <a:rPr lang="cs-CZ" sz="4800" dirty="0" smtClean="0">
                <a:latin typeface="+mj-lt"/>
              </a:rPr>
              <a:t>o </a:t>
            </a:r>
            <a:r>
              <a:rPr lang="cs-CZ" sz="4800" u="sng" dirty="0" smtClean="0">
                <a:latin typeface="+mj-lt"/>
              </a:rPr>
              <a:t>patří</a:t>
            </a:r>
            <a:r>
              <a:rPr lang="cs-CZ" sz="4800" dirty="0" smtClean="0">
                <a:latin typeface="+mj-lt"/>
              </a:rPr>
              <a:t> mezi nebezpečné odpady 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94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51351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předchozí majitel automobilu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pneuservis nebo prodejce pneumatik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výkup druhotných surovin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každá  obec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28. Kdo odebírá staré pneumatiky?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31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15 %</a:t>
            </a:r>
            <a:endParaRPr lang="en-GB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47 %</a:t>
            </a:r>
            <a:endParaRPr lang="en-GB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25 %</a:t>
            </a:r>
            <a:endParaRPr lang="en-GB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34 %</a:t>
            </a:r>
            <a:endParaRPr lang="en-GB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2. Kolik % komunálního odpadu končí v ČR </a:t>
            </a:r>
          </a:p>
          <a:p>
            <a:pPr algn="ctr"/>
            <a:r>
              <a:rPr lang="cs-CZ" sz="4800" dirty="0" smtClean="0">
                <a:latin typeface="+mj-lt"/>
              </a:rPr>
              <a:t>na skládkách odpadu?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01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asfalt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>
                <a:latin typeface="+mj-lt"/>
              </a:rPr>
              <a:t>o</a:t>
            </a:r>
            <a:r>
              <a:rPr lang="cs-CZ" sz="2800" b="1" dirty="0" smtClean="0">
                <a:latin typeface="+mj-lt"/>
              </a:rPr>
              <a:t>bklady a dlažby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dirty="0"/>
              <a:t>s</a:t>
            </a:r>
            <a:r>
              <a:rPr lang="cs-CZ" sz="2800" dirty="0" smtClean="0"/>
              <a:t>anitární keramika</a:t>
            </a: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kusy železobetonu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29. Co </a:t>
            </a:r>
            <a:r>
              <a:rPr lang="cs-CZ" sz="4800" u="sng" dirty="0" smtClean="0">
                <a:latin typeface="+mj-lt"/>
              </a:rPr>
              <a:t>nepatří</a:t>
            </a:r>
            <a:r>
              <a:rPr lang="cs-CZ" sz="4800" dirty="0" smtClean="0">
                <a:latin typeface="+mj-lt"/>
              </a:rPr>
              <a:t> mezi drobné stavební odpady?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7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nebezpečné odpady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dřevěné předměty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znečistěný textil</a:t>
            </a: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sklo a keramika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30. </a:t>
            </a:r>
            <a:r>
              <a:rPr lang="cs-CZ" sz="4800" dirty="0">
                <a:latin typeface="+mj-lt"/>
              </a:rPr>
              <a:t>C</a:t>
            </a:r>
            <a:r>
              <a:rPr lang="cs-CZ" sz="4800" dirty="0" smtClean="0">
                <a:latin typeface="+mj-lt"/>
              </a:rPr>
              <a:t>o se nesmí dostat do komunálního odpadu 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2691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 smtClean="0">
                <a:solidFill>
                  <a:srgbClr val="FFFF00"/>
                </a:solidFill>
              </a:rPr>
              <a:t>Spočítejte si správné odpovědi. </a:t>
            </a:r>
            <a:br>
              <a:rPr lang="cs-CZ" sz="4000" b="1" dirty="0" smtClean="0">
                <a:solidFill>
                  <a:srgbClr val="FFFF00"/>
                </a:solidFill>
              </a:rPr>
            </a:br>
            <a:r>
              <a:rPr lang="cs-CZ" sz="4000" b="1" dirty="0" smtClean="0">
                <a:solidFill>
                  <a:srgbClr val="FFFF00"/>
                </a:solidFill>
              </a:rPr>
              <a:t>Pokud jste měli více než 24 správných odpovědí, </a:t>
            </a:r>
            <a:br>
              <a:rPr lang="cs-CZ" sz="4000" b="1" dirty="0" smtClean="0">
                <a:solidFill>
                  <a:srgbClr val="FFFF00"/>
                </a:solidFill>
              </a:rPr>
            </a:br>
            <a:r>
              <a:rPr lang="cs-CZ" sz="4000" b="1" dirty="0" smtClean="0">
                <a:solidFill>
                  <a:srgbClr val="FFFF00"/>
                </a:solidFill>
              </a:rPr>
              <a:t>sledovali jste tento video seminář velmi pozorně. </a:t>
            </a:r>
            <a:br>
              <a:rPr lang="cs-CZ" sz="4000" b="1" dirty="0" smtClean="0">
                <a:solidFill>
                  <a:srgbClr val="FFFF00"/>
                </a:solidFill>
              </a:rPr>
            </a:br>
            <a:r>
              <a:rPr lang="cs-CZ" b="1" dirty="0" smtClean="0">
                <a:solidFill>
                  <a:srgbClr val="FFFF00"/>
                </a:solidFill>
              </a:rPr>
              <a:t>Gratuluji !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1" y="3214256"/>
            <a:ext cx="4496469" cy="3364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Zástupný symbol obsahu 5" descr="sova_dlhochvosta_obr_1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0065" y="2393201"/>
            <a:ext cx="2880879" cy="4197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elektroodpad_DSC_0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9799" y="2426270"/>
            <a:ext cx="2933701" cy="414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</a:rPr>
              <a:t>Kontakty na </a:t>
            </a:r>
            <a:r>
              <a:rPr lang="sk-SK" b="1" dirty="0" smtClean="0">
                <a:solidFill>
                  <a:srgbClr val="FFFF00"/>
                </a:solidFill>
              </a:rPr>
              <a:t>vydavatele a </a:t>
            </a:r>
            <a:r>
              <a:rPr lang="sk-SK" b="1" dirty="0" smtClean="0">
                <a:solidFill>
                  <a:srgbClr val="FFFF00"/>
                </a:solidFill>
              </a:rPr>
              <a:t>na autora:</a:t>
            </a:r>
            <a:endParaRPr lang="sk-SK" b="1" dirty="0">
              <a:solidFill>
                <a:srgbClr val="FFFF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96636" y="1548533"/>
            <a:ext cx="10882745" cy="4921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FFFF00"/>
                </a:solidFill>
              </a:rPr>
              <a:t>Vydavatel: </a:t>
            </a:r>
            <a:r>
              <a:rPr lang="sk-SK" dirty="0" smtClean="0">
                <a:solidFill>
                  <a:srgbClr val="FFFF00"/>
                </a:solidFill>
              </a:rPr>
              <a:t>	Ing. Martina Ďurišová – Trenčiansky vzdelávací servis</a:t>
            </a:r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	</a:t>
            </a:r>
            <a:r>
              <a:rPr lang="sk-SK" dirty="0" smtClean="0">
                <a:solidFill>
                  <a:srgbClr val="FFFF00"/>
                </a:solidFill>
              </a:rPr>
              <a:t>	Inovecká 1140/22</a:t>
            </a:r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	</a:t>
            </a:r>
            <a:r>
              <a:rPr lang="sk-SK" dirty="0" smtClean="0">
                <a:solidFill>
                  <a:srgbClr val="FFFF00"/>
                </a:solidFill>
              </a:rPr>
              <a:t>	911 01 </a:t>
            </a:r>
            <a:r>
              <a:rPr lang="sk-SK" dirty="0" smtClean="0">
                <a:solidFill>
                  <a:srgbClr val="FFFF00"/>
                </a:solidFill>
              </a:rPr>
              <a:t>Trenčín, Slovenská republika</a:t>
            </a:r>
            <a:endParaRPr lang="sk-SK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	</a:t>
            </a:r>
            <a:r>
              <a:rPr lang="sk-SK" dirty="0" smtClean="0">
                <a:solidFill>
                  <a:srgbClr val="FFFF00"/>
                </a:solidFill>
              </a:rPr>
              <a:t>	e-mail: 	md.tvs@post.sk, tvs.md@post.sk							trenciansky.vzdelavaci.servis@gmail.com</a:t>
            </a:r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	</a:t>
            </a:r>
            <a:r>
              <a:rPr lang="sk-SK" dirty="0" smtClean="0">
                <a:solidFill>
                  <a:srgbClr val="FFFF00"/>
                </a:solidFill>
              </a:rPr>
              <a:t>	www.seminare.weebly.com</a:t>
            </a:r>
          </a:p>
          <a:p>
            <a:pPr marL="0" indent="0">
              <a:buNone/>
            </a:pPr>
            <a:endParaRPr lang="sk-SK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FF00"/>
                </a:solidFill>
              </a:rPr>
              <a:t>Autor:</a:t>
            </a:r>
            <a:r>
              <a:rPr lang="sk-SK" dirty="0" smtClean="0">
                <a:solidFill>
                  <a:srgbClr val="FFFF00"/>
                </a:solidFill>
              </a:rPr>
              <a:t>		Ing. Miroslav Ďuriš</a:t>
            </a:r>
          </a:p>
          <a:p>
            <a:pPr marL="0" indent="0">
              <a:buNone/>
            </a:pPr>
            <a:r>
              <a:rPr lang="sk-SK" dirty="0">
                <a:solidFill>
                  <a:srgbClr val="FFFF00"/>
                </a:solidFill>
              </a:rPr>
              <a:t>	</a:t>
            </a:r>
            <a:r>
              <a:rPr lang="sk-SK" dirty="0" smtClean="0">
                <a:solidFill>
                  <a:srgbClr val="FFFF00"/>
                </a:solidFill>
              </a:rPr>
              <a:t>	e-mail: miroslavduris@zoznam.sk</a:t>
            </a:r>
          </a:p>
          <a:p>
            <a:pPr marL="0" indent="0">
              <a:buNone/>
            </a:pPr>
            <a:endParaRPr lang="sk-SK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k-SK" b="1" dirty="0" smtClean="0">
                <a:solidFill>
                  <a:srgbClr val="FFFF00"/>
                </a:solidFill>
              </a:rPr>
              <a:t>Tento test je jednou z </a:t>
            </a:r>
            <a:r>
              <a:rPr lang="sk-SK" b="1" dirty="0" smtClean="0">
                <a:solidFill>
                  <a:srgbClr val="FFFF00"/>
                </a:solidFill>
              </a:rPr>
              <a:t>příloh </a:t>
            </a:r>
            <a:r>
              <a:rPr lang="sk-SK" b="1" dirty="0" smtClean="0">
                <a:solidFill>
                  <a:srgbClr val="FFFF00"/>
                </a:solidFill>
              </a:rPr>
              <a:t>k video </a:t>
            </a:r>
            <a:r>
              <a:rPr lang="sk-SK" b="1" dirty="0" smtClean="0">
                <a:solidFill>
                  <a:srgbClr val="FFFF00"/>
                </a:solidFill>
              </a:rPr>
              <a:t>semináři v češtině: </a:t>
            </a:r>
            <a:r>
              <a:rPr lang="sk-SK" b="1" dirty="0" smtClean="0">
                <a:solidFill>
                  <a:srgbClr val="FFFF00"/>
                </a:solidFill>
              </a:rPr>
              <a:t>KAM S </a:t>
            </a:r>
            <a:r>
              <a:rPr lang="sk-SK" b="1" dirty="0" smtClean="0">
                <a:solidFill>
                  <a:srgbClr val="FFFF00"/>
                </a:solidFill>
              </a:rPr>
              <a:t>ODPADEM</a:t>
            </a:r>
            <a:r>
              <a:rPr lang="sk-SK" b="1" dirty="0" smtClean="0">
                <a:solidFill>
                  <a:srgbClr val="FFFF00"/>
                </a:solidFill>
              </a:rPr>
              <a:t>?</a:t>
            </a:r>
          </a:p>
          <a:p>
            <a:pPr marL="0" indent="0">
              <a:buNone/>
            </a:pPr>
            <a:endParaRPr lang="sk-SK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00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tekutý výluh ze skládky  může znečistit podzemní vody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skládkový plyn pomáhá snižovat skleníkový efekt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skládky nezabírají  zemědělskou půdu, ale jen neplodné plochy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každá skládka má nepropustné podloží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3. Které tvrzení o skládkách odpadu               je </a:t>
            </a:r>
            <a:r>
              <a:rPr lang="cs-CZ" sz="4800" u="sng" dirty="0" smtClean="0">
                <a:latin typeface="+mj-lt"/>
              </a:rPr>
              <a:t>pravdivé</a:t>
            </a:r>
            <a:r>
              <a:rPr lang="cs-CZ" sz="4800" dirty="0" smtClean="0">
                <a:latin typeface="+mj-lt"/>
              </a:rPr>
              <a:t>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01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mimo obce kdekoli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kdekoliv, kromě území národních parků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ve spalovně odpadu nebo      v cementárně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v kotlích v běžných domácnostech či veřejných budovách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8540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4. Kde je možné spalovat odpady?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606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co nejvíce věcí vyrábět           z plastu, protože plast se dobře recykluje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správně třídit odpady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vybudovat více spaloven odpadu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vyrábět věci a obaly, které se dají používat opakovaně         a dlouhodobě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5. Co více pomůže snížit množství odpadu?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07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39" y="2635836"/>
            <a:ext cx="1179413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97953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mnoho zboží se spotřebovalo poblíž místa jejich výroby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 smtClean="0">
                <a:latin typeface="+mj-lt"/>
              </a:rPr>
              <a:t>používaly  se materiály jednoduše recyklovatelné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699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cs-CZ" sz="2800" b="1" dirty="0">
                <a:latin typeface="+mj-lt"/>
              </a:rPr>
              <a:t>n</a:t>
            </a:r>
            <a:r>
              <a:rPr lang="cs-CZ" sz="2800" b="1" dirty="0" smtClean="0">
                <a:latin typeface="+mj-lt"/>
              </a:rPr>
              <a:t>epoužívaly se plasty a elektronika</a:t>
            </a:r>
            <a:endParaRPr lang="cs-CZ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odpady tehdy nevznikaly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6. Které tvrzení o době před 100 – 150 lety </a:t>
            </a:r>
          </a:p>
          <a:p>
            <a:pPr algn="ctr"/>
            <a:r>
              <a:rPr lang="cs-CZ" sz="4800" u="sng" dirty="0" smtClean="0">
                <a:latin typeface="+mj-lt"/>
              </a:rPr>
              <a:t>je nepravdivé</a:t>
            </a:r>
            <a:r>
              <a:rPr lang="cs-CZ" sz="4800" dirty="0" smtClean="0">
                <a:latin typeface="+mj-lt"/>
              </a:rPr>
              <a:t>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848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jednorázové plastové nádobí  z rychlého stravování</a:t>
            </a:r>
            <a:endParaRPr lang="cs-CZ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b="1" dirty="0" smtClean="0">
                <a:latin typeface="+mj-lt"/>
              </a:rPr>
              <a:t>skleněné lahve</a:t>
            </a:r>
            <a:endParaRPr lang="cs-CZ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cs-CZ" sz="2800" dirty="0" smtClean="0"/>
              <a:t>keramické a kovové nádobí</a:t>
            </a: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80000"/>
              </a:lnSpc>
            </a:pPr>
            <a:r>
              <a:rPr lang="cs-CZ" sz="2800" b="1" dirty="0" smtClean="0">
                <a:latin typeface="+mj-lt"/>
              </a:rPr>
              <a:t>papírové ubrousky</a:t>
            </a:r>
            <a:endParaRPr lang="cs-CZ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26784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7. Co nejvíce zatěžuje životní prostředí?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790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20 %</a:t>
            </a:r>
            <a:endParaRPr lang="en-GB" sz="2800" b="1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sk-SK" sz="2800" b="1" dirty="0" smtClean="0">
                <a:latin typeface="+mj-lt"/>
              </a:rPr>
              <a:t>10 %</a:t>
            </a:r>
            <a:endParaRPr lang="en-GB" sz="2800" b="1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sk-SK" sz="2800" b="1" dirty="0" smtClean="0">
                <a:latin typeface="+mj-lt"/>
              </a:rPr>
              <a:t>60 %</a:t>
            </a:r>
            <a:endParaRPr lang="en-GB" sz="2800" b="1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sk-SK" sz="2800" b="1" dirty="0" smtClean="0">
                <a:latin typeface="+mj-lt"/>
              </a:rPr>
              <a:t>45 %</a:t>
            </a:r>
            <a:endParaRPr lang="en-GB" sz="2800" b="1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cs-CZ" sz="4800" dirty="0" smtClean="0">
                <a:latin typeface="+mj-lt"/>
              </a:rPr>
              <a:t>8. Jak velkou část komunálního odpadu tvoří biologicky rozložitelný odpad?</a:t>
            </a:r>
            <a:endParaRPr lang="cs-CZ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1011</Words>
  <Application>Microsoft Office PowerPoint</Application>
  <PresentationFormat>Vlastná</PresentationFormat>
  <Paragraphs>346</Paragraphs>
  <Slides>33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34" baseType="lpstr">
      <vt:lpstr>Office Theme</vt:lpstr>
      <vt:lpstr>Otestujte své vědomosti  o odpadech  test má 30  otázek, zelená značí správnou odpověď, červená špatnou odpověď, odpovědi jsou odlišené i zvukově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Spočítejte si správné odpovědi.  Pokud jste měli více než 24 správných odpovědí,  sledovali jste tento video seminář velmi pozorně.  Gratuluji !</vt:lpstr>
      <vt:lpstr>Kontakty na vydavatele a na autora: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Ing. Miroslav Ďuriš</dc:creator>
  <cp:keywords>TVS</cp:keywords>
  <cp:lastModifiedBy>Miroslav Ďuriš</cp:lastModifiedBy>
  <cp:revision>123</cp:revision>
  <dcterms:created xsi:type="dcterms:W3CDTF">2016-12-18T03:02:54Z</dcterms:created>
  <dcterms:modified xsi:type="dcterms:W3CDTF">2019-02-25T13:04:06Z</dcterms:modified>
</cp:coreProperties>
</file>