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7" r:id="rId3"/>
    <p:sldId id="256" r:id="rId4"/>
    <p:sldId id="276" r:id="rId5"/>
    <p:sldId id="279" r:id="rId6"/>
    <p:sldId id="278" r:id="rId7"/>
    <p:sldId id="280" r:id="rId8"/>
    <p:sldId id="284" r:id="rId9"/>
    <p:sldId id="283" r:id="rId10"/>
    <p:sldId id="286" r:id="rId11"/>
    <p:sldId id="285" r:id="rId12"/>
    <p:sldId id="288" r:id="rId13"/>
    <p:sldId id="287" r:id="rId14"/>
    <p:sldId id="289" r:id="rId15"/>
    <p:sldId id="290" r:id="rId16"/>
    <p:sldId id="292" r:id="rId17"/>
    <p:sldId id="291" r:id="rId18"/>
    <p:sldId id="293" r:id="rId19"/>
    <p:sldId id="295" r:id="rId20"/>
    <p:sldId id="294" r:id="rId21"/>
    <p:sldId id="296" r:id="rId22"/>
    <p:sldId id="297" r:id="rId23"/>
    <p:sldId id="299" r:id="rId24"/>
    <p:sldId id="298" r:id="rId25"/>
    <p:sldId id="301" r:id="rId26"/>
    <p:sldId id="300" r:id="rId27"/>
    <p:sldId id="303" r:id="rId28"/>
    <p:sldId id="302" r:id="rId29"/>
    <p:sldId id="305" r:id="rId30"/>
    <p:sldId id="304" r:id="rId31"/>
    <p:sldId id="307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4 Answers" id="{4FFF0999-561C-497F-8FEA-7E80089AA107}">
          <p14:sldIdLst>
            <p14:sldId id="282"/>
            <p14:sldId id="256"/>
            <p14:sldId id="276"/>
            <p14:sldId id="277"/>
            <p14:sldId id="278"/>
            <p14:sldId id="279"/>
            <p14:sldId id="280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7"/>
            <p14:sldId id="28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FF00FF"/>
    <a:srgbClr val="2C63A8"/>
    <a:srgbClr val="183C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-57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354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989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67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683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068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033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22/08/2020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344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22/08/2020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26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22/08/2020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768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987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483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FB74-E868-45BB-8BB4-79BD00CB3CF1}" type="datetimeFigureOut">
              <a:rPr lang="en-GB" smtClean="0"/>
              <a:pPr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183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8545"/>
            <a:ext cx="10515600" cy="177338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FFFF00"/>
                </a:solidFill>
              </a:rPr>
              <a:t>Otestujte svoje znalosti </a:t>
            </a:r>
            <a:br>
              <a:rPr lang="sk-SK" sz="4900" b="1" dirty="0" smtClean="0">
                <a:solidFill>
                  <a:srgbClr val="FFFF00"/>
                </a:solidFill>
              </a:rPr>
            </a:br>
            <a:r>
              <a:rPr lang="sk-SK" sz="4900" b="1" dirty="0" smtClean="0">
                <a:solidFill>
                  <a:srgbClr val="FFFF00"/>
                </a:solidFill>
              </a:rPr>
              <a:t>stráže prírody</a:t>
            </a:r>
            <a:r>
              <a:rPr lang="sk-SK" sz="4900" b="1" dirty="0" smtClean="0">
                <a:solidFill>
                  <a:srgbClr val="FF00FF"/>
                </a:solidFill>
              </a:rPr>
              <a:t/>
            </a:r>
            <a:br>
              <a:rPr lang="sk-SK" sz="4900" b="1" dirty="0" smtClean="0">
                <a:solidFill>
                  <a:srgbClr val="FF00FF"/>
                </a:solidFill>
              </a:rPr>
            </a:br>
            <a:r>
              <a:rPr lang="sk-SK" sz="1800" b="1" dirty="0">
                <a:solidFill>
                  <a:schemeClr val="bg1"/>
                </a:solidFill>
              </a:rPr>
              <a:t>test má 30 otázok </a:t>
            </a:r>
            <a:r>
              <a:rPr lang="sk-SK" sz="1800" b="1" dirty="0" smtClean="0">
                <a:solidFill>
                  <a:srgbClr val="92D050"/>
                </a:solidFill>
              </a:rPr>
              <a:t>správna odpoveď sa Vám vysvieti na zeleno, </a:t>
            </a:r>
            <a:r>
              <a:rPr lang="sk-SK" sz="1800" b="1" dirty="0" smtClean="0">
                <a:solidFill>
                  <a:srgbClr val="FF0000"/>
                </a:solidFill>
              </a:rPr>
              <a:t>nesprávna na červeno</a:t>
            </a:r>
            <a:r>
              <a:rPr lang="sk-SK" sz="1800" b="1" dirty="0" smtClean="0">
                <a:solidFill>
                  <a:schemeClr val="bg1"/>
                </a:solidFill>
              </a:rPr>
              <a:t>, odpovede sú odlíšené aj zvukovo</a:t>
            </a:r>
            <a:endParaRPr lang="sk-SK" sz="1800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obsahu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50" b="11205"/>
          <a:stretch/>
        </p:blipFill>
        <p:spPr>
          <a:xfrm>
            <a:off x="8963293" y="2090937"/>
            <a:ext cx="2896198" cy="422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 descr="P1012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850" y="3101239"/>
            <a:ext cx="4261568" cy="3188726"/>
          </a:xfrm>
          <a:prstGeom prst="rect">
            <a:avLst/>
          </a:prstGeom>
        </p:spPr>
      </p:pic>
      <p:pic>
        <p:nvPicPr>
          <p:cNvPr id="10" name="Zástupný symbol obsahu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0" y="2085907"/>
            <a:ext cx="3146114" cy="4204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768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sk-SK" sz="4400" b="1" dirty="0" smtClean="0">
                <a:latin typeface="+mj-lt"/>
              </a:rPr>
              <a:t>n</a:t>
            </a:r>
            <a:r>
              <a:rPr lang="sk-SK" sz="4400" b="1" dirty="0" smtClean="0">
                <a:latin typeface="+mj-lt"/>
              </a:rPr>
              <a:t>a  príkaz člena stráž prírody vyložiť </a:t>
            </a:r>
            <a:r>
              <a:rPr lang="sk-SK" sz="4400" b="1" dirty="0" smtClean="0">
                <a:latin typeface="+mj-lt"/>
              </a:rPr>
              <a:t>drevnú hmotu </a:t>
            </a:r>
            <a:r>
              <a:rPr lang="sk-SK" sz="4400" b="1" dirty="0" smtClean="0">
                <a:latin typeface="+mj-lt"/>
              </a:rPr>
              <a:t/>
            </a:r>
            <a:br>
              <a:rPr lang="sk-SK" sz="4400" b="1" dirty="0" smtClean="0">
                <a:latin typeface="+mj-lt"/>
              </a:rPr>
            </a:br>
            <a:r>
              <a:rPr lang="sk-SK" sz="4400" b="1" dirty="0" smtClean="0">
                <a:latin typeface="+mj-lt"/>
              </a:rPr>
              <a:t>z </a:t>
            </a:r>
            <a:r>
              <a:rPr lang="sk-SK" sz="4400" b="1" dirty="0" smtClean="0">
                <a:latin typeface="+mj-lt"/>
              </a:rPr>
              <a:t>dopravného prostriedku</a:t>
            </a:r>
            <a:endParaRPr lang="en-GB" sz="44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r>
              <a:rPr lang="sk-SK" sz="4400" dirty="0"/>
              <a:t>preukázať pôvod prepravovaného dreva</a:t>
            </a:r>
          </a:p>
          <a:p>
            <a:r>
              <a:rPr lang="sk-SK" sz="4400" dirty="0"/>
              <a:t>s</a:t>
            </a:r>
            <a:r>
              <a:rPr lang="sk-SK" sz="4400" dirty="0" smtClean="0"/>
              <a:t>úhlasom na výrub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sk-SK" sz="4400" b="1" dirty="0" smtClean="0">
                <a:latin typeface="+mj-lt"/>
              </a:rPr>
              <a:t>poskytnúť súčinnosť, ak je potrebné zablokovať vjazd do chráneného územia</a:t>
            </a:r>
            <a:endParaRPr lang="en-GB" sz="44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sk-SK" sz="4400" b="1" dirty="0" smtClean="0">
                <a:latin typeface="+mj-lt"/>
              </a:rPr>
              <a:t>i</a:t>
            </a:r>
            <a:r>
              <a:rPr lang="sk-SK" sz="4400" b="1" dirty="0" smtClean="0">
                <a:latin typeface="+mj-lt"/>
              </a:rPr>
              <a:t>nformovať člena stráže prírody o vjazde vozidlom na lesnú cestu</a:t>
            </a:r>
            <a:endParaRPr lang="en-GB" sz="44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800" dirty="0" smtClean="0">
                <a:latin typeface="+mj-lt"/>
              </a:rPr>
              <a:t>9</a:t>
            </a:r>
            <a:r>
              <a:rPr lang="sk-SK" sz="4800" dirty="0" smtClean="0">
                <a:latin typeface="+mj-lt"/>
              </a:rPr>
              <a:t>. </a:t>
            </a:r>
            <a:r>
              <a:rPr lang="sk-SK" sz="4800" dirty="0" smtClean="0">
                <a:latin typeface="+mj-lt"/>
              </a:rPr>
              <a:t>Prepravca alebo nákupca dreva je povinný na požiadanie člena stráže prírody: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0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2400" b="1" dirty="0" smtClean="0">
                <a:latin typeface="+mj-lt"/>
              </a:rPr>
              <a:t>r</a:t>
            </a:r>
            <a:r>
              <a:rPr lang="sk-SK" sz="2400" b="1" dirty="0" smtClean="0">
                <a:latin typeface="+mj-lt"/>
              </a:rPr>
              <a:t>ozhodnúť o ďalšom nakladaní </a:t>
            </a:r>
          </a:p>
          <a:p>
            <a:pPr algn="ctr"/>
            <a:r>
              <a:rPr lang="sk-SK" sz="2400" b="1" dirty="0" smtClean="0">
                <a:latin typeface="+mj-lt"/>
              </a:rPr>
              <a:t>so zhabanými jedincami </a:t>
            </a:r>
            <a:br>
              <a:rPr lang="sk-SK" sz="2400" b="1" dirty="0" smtClean="0">
                <a:latin typeface="+mj-lt"/>
              </a:rPr>
            </a:br>
            <a:r>
              <a:rPr lang="sk-SK" sz="2400" b="1" dirty="0" smtClean="0">
                <a:latin typeface="+mj-lt"/>
              </a:rPr>
              <a:t>chránených druhov</a:t>
            </a:r>
            <a:endParaRPr lang="en-GB" sz="24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2400" b="1" dirty="0">
                <a:latin typeface="+mj-lt"/>
              </a:rPr>
              <a:t>vyžiadať si vopred súhlas vlastníka pri vstupe na súkromné pozemky</a:t>
            </a:r>
            <a:endParaRPr lang="en-GB" sz="24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82435" y="4246997"/>
            <a:ext cx="427459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sk-SK" sz="2400" b="1" dirty="0">
                <a:latin typeface="+mj-lt"/>
              </a:rPr>
              <a:t>poskytnúť pomoc zranenej osobe, pokiaľ došlo k jej zraneniu pri použití donucovacích prostriedkov</a:t>
            </a:r>
            <a:endParaRPr lang="en-GB" sz="24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2400" b="1" dirty="0">
                <a:latin typeface="+mj-lt"/>
              </a:rPr>
              <a:t>dostaviť  sa na výzvu orgánu ochrany prírody bezodkladne do terénnej služby</a:t>
            </a:r>
            <a:endParaRPr lang="en-GB" sz="24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10</a:t>
            </a:r>
            <a:r>
              <a:rPr lang="sk-SK" sz="4400" dirty="0" smtClean="0">
                <a:latin typeface="+mj-lt"/>
              </a:rPr>
              <a:t>. </a:t>
            </a:r>
            <a:r>
              <a:rPr lang="sk-SK" sz="4400" dirty="0" smtClean="0">
                <a:latin typeface="+mj-lt"/>
              </a:rPr>
              <a:t>Člen stráže prírody je povinný: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1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3200" b="1" dirty="0" smtClean="0">
                <a:latin typeface="+mj-lt"/>
              </a:rPr>
              <a:t>súhlas orgánu ochrany prírody</a:t>
            </a:r>
            <a:endParaRPr lang="en-GB" sz="32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900" b="1" dirty="0">
                <a:latin typeface="+mj-lt"/>
              </a:rPr>
              <a:t>zabezpečenie náhradnej migračnej trasy pre vodné živočíchy</a:t>
            </a:r>
            <a:endParaRPr lang="en-GB" sz="29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endParaRPr lang="sk-SK" sz="3200" dirty="0" smtClean="0"/>
          </a:p>
          <a:p>
            <a:r>
              <a:rPr lang="sk-SK" sz="3800" b="1" dirty="0">
                <a:latin typeface="+mj-lt"/>
              </a:rPr>
              <a:t>uhradiť finančnú náhradu do Environmentálneho fondu</a:t>
            </a:r>
            <a:endParaRPr lang="en-GB" sz="3800" b="1" dirty="0">
              <a:latin typeface="+mj-lt"/>
            </a:endParaRPr>
          </a:p>
          <a:p>
            <a:endParaRPr lang="en-GB" sz="32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k-SK" sz="2900" b="1" dirty="0" smtClean="0">
                <a:latin typeface="+mj-lt"/>
              </a:rPr>
              <a:t>oznámiť </a:t>
            </a:r>
            <a:r>
              <a:rPr lang="sk-SK" sz="2900" b="1" dirty="0">
                <a:latin typeface="+mj-lt"/>
              </a:rPr>
              <a:t>činnosť </a:t>
            </a:r>
            <a:r>
              <a:rPr lang="sk-SK" sz="2900" b="1" dirty="0" smtClean="0">
                <a:latin typeface="+mj-lt"/>
              </a:rPr>
              <a:t>členovi stráže prírody</a:t>
            </a:r>
            <a:endParaRPr lang="en-GB" sz="29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sk-SK" sz="4800" dirty="0" smtClean="0">
                <a:latin typeface="+mj-lt"/>
              </a:rPr>
              <a:t>11. </a:t>
            </a:r>
            <a:r>
              <a:rPr lang="sk-SK" sz="4800" dirty="0" smtClean="0">
                <a:latin typeface="+mj-lt"/>
              </a:rPr>
              <a:t>Na zmenu stavu mokrade, alebo koryta vodného toku sa podľa zákona o ochrane prírody a krajiny  vyžaduje: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3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3200" b="1" dirty="0" smtClean="0">
                <a:latin typeface="+mj-lt"/>
              </a:rPr>
              <a:t>boľševník obrovský</a:t>
            </a:r>
            <a:endParaRPr lang="en-GB" sz="32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3200" b="1" dirty="0" smtClean="0">
                <a:latin typeface="+mj-lt"/>
              </a:rPr>
              <a:t>zanoväť černejúca</a:t>
            </a:r>
            <a:endParaRPr lang="en-GB" sz="32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3200" dirty="0" err="1" smtClean="0"/>
              <a:t>kamzičník</a:t>
            </a:r>
            <a:r>
              <a:rPr lang="sk-SK" sz="3200" dirty="0" smtClean="0"/>
              <a:t> rakúsky</a:t>
            </a:r>
            <a:endParaRPr lang="en-GB" sz="3200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sk-SK" sz="3200" dirty="0" smtClean="0"/>
              <a:t>škumpa vlasatá</a:t>
            </a:r>
            <a:endParaRPr lang="en-GB" sz="3200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800" dirty="0" smtClean="0">
                <a:latin typeface="+mj-lt"/>
              </a:rPr>
              <a:t>12. </a:t>
            </a:r>
            <a:r>
              <a:rPr lang="sk-SK" sz="4800" dirty="0" smtClean="0">
                <a:latin typeface="+mj-lt"/>
              </a:rPr>
              <a:t>Medzi invázne druhy rastlín patrí: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4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v prvom</a:t>
            </a:r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v šiestom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sk-SK" sz="4400" dirty="0">
                <a:latin typeface="+mj-lt"/>
              </a:rPr>
              <a:t>v</a:t>
            </a:r>
            <a:r>
              <a:rPr lang="sk-SK" sz="4400" dirty="0" smtClean="0">
                <a:latin typeface="+mj-lt"/>
              </a:rPr>
              <a:t> ochrannom pásme národnej prírodnej rezervácie</a:t>
            </a:r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v piatom</a:t>
            </a:r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13. V ktorom stupni ochrany prírody platia najprísnejšie obmedzenia ?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5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sk-SK" sz="4400" b="1" dirty="0">
                <a:latin typeface="+mj-lt"/>
              </a:rPr>
              <a:t>p</a:t>
            </a:r>
            <a:r>
              <a:rPr lang="sk-SK" sz="4400" b="1" dirty="0" smtClean="0">
                <a:latin typeface="+mj-lt"/>
              </a:rPr>
              <a:t>ohybovať sa mimo vyznačených turistických alebo náučných chodníkov</a:t>
            </a:r>
            <a:endParaRPr lang="en-GB" sz="44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sk-SK" sz="3100" b="1" dirty="0">
                <a:latin typeface="+mj-lt"/>
              </a:rPr>
              <a:t>poškodzovať a ničiť dreviny</a:t>
            </a:r>
            <a:endParaRPr lang="en-GB" sz="31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sk-SK" sz="3400" b="1" dirty="0" smtClean="0">
                <a:latin typeface="+mj-lt"/>
              </a:rPr>
              <a:t>vyznačiť turistický chodník bez súhlasu orgánu ochrany prírody</a:t>
            </a:r>
            <a:endParaRPr lang="en-GB" sz="34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699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sk-SK" sz="3100" b="1" dirty="0">
                <a:latin typeface="+mj-lt"/>
              </a:rPr>
              <a:t>jazdiť vozidlom </a:t>
            </a:r>
            <a:r>
              <a:rPr lang="sk-SK" sz="3100" b="1" dirty="0" smtClean="0">
                <a:latin typeface="+mj-lt"/>
              </a:rPr>
              <a:t>alebo motocyklom po miestnej komunikácii</a:t>
            </a:r>
            <a:endParaRPr lang="en-GB" sz="31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800" dirty="0" smtClean="0">
                <a:latin typeface="+mj-lt"/>
              </a:rPr>
              <a:t>14. V prvom stupni ochrany prírody je zakázané: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41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2800" b="1" dirty="0">
                <a:latin typeface="+mj-lt"/>
              </a:rPr>
              <a:t>na dreviny v 1. stupni ochrany prírody, ak sa nejedná o chránený strom</a:t>
            </a:r>
            <a:endParaRPr lang="en-GB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sk-SK" sz="4400" b="1" dirty="0">
                <a:latin typeface="+mj-lt"/>
              </a:rPr>
              <a:t>a</a:t>
            </a:r>
            <a:r>
              <a:rPr lang="sk-SK" sz="4400" b="1" dirty="0" smtClean="0">
                <a:latin typeface="+mj-lt"/>
              </a:rPr>
              <a:t>k sa jedná o kroviny mimo zastaveného územia obce </a:t>
            </a:r>
            <a:r>
              <a:rPr lang="sk-SK" sz="4400" b="1" dirty="0" smtClean="0">
                <a:latin typeface="+mj-lt"/>
              </a:rPr>
              <a:t/>
            </a:r>
            <a:br>
              <a:rPr lang="sk-SK" sz="4400" b="1" dirty="0" smtClean="0">
                <a:latin typeface="+mj-lt"/>
              </a:rPr>
            </a:br>
            <a:r>
              <a:rPr lang="sk-SK" sz="4400" b="1" dirty="0" smtClean="0">
                <a:latin typeface="+mj-lt"/>
              </a:rPr>
              <a:t>s </a:t>
            </a:r>
            <a:r>
              <a:rPr lang="sk-SK" sz="4400" b="1" dirty="0" smtClean="0">
                <a:latin typeface="+mj-lt"/>
              </a:rPr>
              <a:t>výmerou do 100 m2</a:t>
            </a:r>
            <a:endParaRPr lang="en-GB" sz="44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2800" b="1" dirty="0">
                <a:latin typeface="+mj-lt"/>
              </a:rPr>
              <a:t>na výrub inváznych druhov drevín</a:t>
            </a:r>
            <a:endParaRPr lang="en-GB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2800" b="1" dirty="0">
                <a:latin typeface="+mj-lt"/>
              </a:rPr>
              <a:t>ak drevina rastie na súkromnom pozemku v obci</a:t>
            </a:r>
            <a:endParaRPr lang="en-GB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15. </a:t>
            </a:r>
            <a:r>
              <a:rPr lang="sk-SK" sz="4400" dirty="0" smtClean="0">
                <a:latin typeface="+mj-lt"/>
              </a:rPr>
              <a:t>Súhlas orgánu ochrany prírody na výrub dreviny sa nevyžaduje: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2700" b="1" dirty="0"/>
              <a:t>oznámiť nález bezodkladne Štátnej ochrane prírody SR</a:t>
            </a:r>
            <a:endParaRPr lang="en-GB" sz="2700" b="1" dirty="0"/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700" b="1" dirty="0"/>
              <a:t>vypustiť ho späť </a:t>
            </a:r>
          </a:p>
          <a:p>
            <a:pPr>
              <a:lnSpc>
                <a:spcPct val="90000"/>
              </a:lnSpc>
            </a:pPr>
            <a:r>
              <a:rPr lang="sk-SK" sz="2700" b="1" dirty="0"/>
              <a:t>do voľnej prírody</a:t>
            </a:r>
            <a:endParaRPr lang="en-GB" sz="2700" b="1" dirty="0"/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endParaRPr lang="sk-SK" sz="3200" dirty="0" smtClean="0"/>
          </a:p>
          <a:p>
            <a:r>
              <a:rPr lang="sk-SK" sz="3200" b="1" dirty="0" smtClean="0"/>
              <a:t>vziať ho domov a zabezpečiť </a:t>
            </a:r>
            <a:r>
              <a:rPr lang="sk-SK" sz="3200" b="1" dirty="0" smtClean="0"/>
              <a:t>jeho </a:t>
            </a:r>
            <a:r>
              <a:rPr lang="sk-SK" sz="3200" b="1" dirty="0" smtClean="0"/>
              <a:t>ošetrenie</a:t>
            </a:r>
            <a:endParaRPr lang="en-GB" sz="3200" b="1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sk-SK" sz="3200" dirty="0" smtClean="0"/>
          </a:p>
          <a:p>
            <a:pPr>
              <a:lnSpc>
                <a:spcPct val="90000"/>
              </a:lnSpc>
            </a:pPr>
            <a:r>
              <a:rPr lang="sk-SK" sz="2700" b="1" dirty="0"/>
              <a:t>odovzdať ho poľovníckej stráži alebo poľovnému hospodárovi</a:t>
            </a:r>
            <a:endParaRPr lang="en-GB" sz="2700" b="1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800" dirty="0" smtClean="0">
                <a:latin typeface="+mj-lt"/>
              </a:rPr>
              <a:t>16. </a:t>
            </a:r>
            <a:r>
              <a:rPr lang="sk-SK" sz="4800" dirty="0" smtClean="0">
                <a:latin typeface="+mj-lt"/>
              </a:rPr>
              <a:t>Každý, kto našiel poraneného chráneného živočícha je povinný: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8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k-SK" sz="2800" b="1" dirty="0">
                <a:latin typeface="+mj-lt"/>
              </a:rPr>
              <a:t>požiadať o povolenie výnimky zo zákazu rúbať dreviny</a:t>
            </a:r>
            <a:endParaRPr lang="en-GB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2800" b="1" dirty="0">
                <a:latin typeface="+mj-lt"/>
              </a:rPr>
              <a:t>oznámiť to do 5 dní okresnému úradu, ako orgánu ochrany prírody</a:t>
            </a:r>
            <a:endParaRPr lang="en-GB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sk-SK" sz="4400" b="1" dirty="0">
                <a:latin typeface="+mj-lt"/>
              </a:rPr>
              <a:t>o</a:t>
            </a:r>
            <a:r>
              <a:rPr lang="sk-SK" sz="4400" b="1" dirty="0" smtClean="0">
                <a:latin typeface="+mj-lt"/>
              </a:rPr>
              <a:t>známiť to, aj s opisom situácie stráži prírody, alebo Štátnej ochrane prírody SR</a:t>
            </a:r>
            <a:endParaRPr lang="en-GB" sz="44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sk-SK" sz="2800" b="1" dirty="0">
                <a:latin typeface="+mj-lt"/>
              </a:rPr>
              <a:t>oznámiť to do 15 dní príslušnej obci</a:t>
            </a:r>
            <a:endParaRPr lang="en-GB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sk-SK" sz="4800" dirty="0" smtClean="0">
                <a:latin typeface="+mj-lt"/>
              </a:rPr>
              <a:t>17. Ten, kto drevinu vyrúbal z dôvodu bezprostredného ohrozenia života, zdravia, alebo značnej škody na majetku je povinný: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3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sk-SK" sz="3200" b="1" dirty="0" smtClean="0">
                <a:latin typeface="+mj-lt"/>
              </a:rPr>
              <a:t>organizovanie verejných športových, turistických a spoločenských podujatí</a:t>
            </a:r>
            <a:endParaRPr lang="en-GB" sz="32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3200" b="1" dirty="0">
                <a:latin typeface="+mj-lt"/>
              </a:rPr>
              <a:t>z</a:t>
            </a:r>
            <a:r>
              <a:rPr lang="sk-SK" sz="3200" b="1" dirty="0" smtClean="0">
                <a:latin typeface="+mj-lt"/>
              </a:rPr>
              <a:t>akladanie ohňa mimo uzavretých stavieb</a:t>
            </a:r>
            <a:endParaRPr lang="en-GB" sz="32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3200" dirty="0"/>
              <a:t>z</a:t>
            </a:r>
            <a:r>
              <a:rPr lang="sk-SK" sz="3200" dirty="0" smtClean="0"/>
              <a:t>ber rastlín, vrátane ich plodov</a:t>
            </a:r>
            <a:endParaRPr lang="en-GB" sz="3200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sk-SK" sz="3200" dirty="0"/>
              <a:t>o</a:t>
            </a:r>
            <a:r>
              <a:rPr lang="sk-SK" sz="3200" dirty="0" smtClean="0"/>
              <a:t>rganizovanie spoločných poľovačiek</a:t>
            </a:r>
            <a:endParaRPr lang="en-GB" sz="3200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sk-SK" sz="4800" dirty="0" smtClean="0">
                <a:latin typeface="+mj-lt"/>
              </a:rPr>
              <a:t>18. </a:t>
            </a:r>
            <a:r>
              <a:rPr lang="sk-SK" sz="4800" dirty="0" smtClean="0">
                <a:latin typeface="+mj-lt"/>
              </a:rPr>
              <a:t>V druhom stupni ochrany prírody </a:t>
            </a:r>
            <a:r>
              <a:rPr lang="sk-SK" sz="4800" dirty="0" smtClean="0">
                <a:latin typeface="+mj-lt"/>
              </a:rPr>
              <a:t>je mimo </a:t>
            </a:r>
            <a:r>
              <a:rPr lang="sk-SK" sz="4800" dirty="0" smtClean="0">
                <a:latin typeface="+mj-lt"/>
              </a:rPr>
              <a:t>zastaveného územia obce potrebný súhlas orgánu ochrany prírody na: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9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sk-SK" sz="2400" b="1" dirty="0" smtClean="0">
                <a:latin typeface="+mj-lt"/>
              </a:rPr>
              <a:t>Ústnym vyhlásením, „stráž prírody„ a odznakom stráže prírody, na požiadanie aj preukazom stráže prírody.</a:t>
            </a:r>
            <a:endParaRPr lang="en-GB" sz="24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sk-SK" sz="2400" b="1" dirty="0" smtClean="0">
                <a:latin typeface="+mj-lt"/>
              </a:rPr>
              <a:t>Výlučne ú</a:t>
            </a:r>
            <a:r>
              <a:rPr lang="sk-SK" sz="2400" b="1" dirty="0" smtClean="0"/>
              <a:t>stnym </a:t>
            </a:r>
            <a:r>
              <a:rPr lang="sk-SK" sz="2400" b="1" dirty="0"/>
              <a:t>vyhlásením, „stráž prírody„ </a:t>
            </a:r>
            <a:r>
              <a:rPr lang="sk-SK" sz="2400" b="1" dirty="0" smtClean="0"/>
              <a:t> a v</a:t>
            </a:r>
            <a:r>
              <a:rPr lang="sk-SK" sz="2400" b="1" dirty="0" smtClean="0">
                <a:latin typeface="+mj-lt"/>
              </a:rPr>
              <a:t>ýpisom z registra trestov nie starším, ako 3 mesiace.</a:t>
            </a:r>
            <a:endParaRPr lang="en-GB" sz="24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2400" b="1" dirty="0" smtClean="0"/>
              <a:t>Spravidla len rovnošatou a ústnym vyhlásením „stráž prírody“</a:t>
            </a:r>
            <a:endParaRPr lang="en-GB" sz="2400" b="1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sk-SK" sz="2400" dirty="0" smtClean="0"/>
              <a:t>Na požiadanie </a:t>
            </a:r>
            <a:r>
              <a:rPr lang="sk-SK" sz="2400" dirty="0"/>
              <a:t>u</a:t>
            </a:r>
            <a:r>
              <a:rPr lang="sk-SK" sz="2400" dirty="0" smtClean="0"/>
              <a:t>kázaním len zadnej strany preukazu stráže prírody.</a:t>
            </a:r>
            <a:endParaRPr lang="en-GB" sz="2400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800" dirty="0" smtClean="0">
                <a:latin typeface="+mj-lt"/>
              </a:rPr>
              <a:t>1</a:t>
            </a:r>
            <a:r>
              <a:rPr lang="sk-SK" sz="4800" dirty="0" smtClean="0">
                <a:latin typeface="+mj-lt"/>
              </a:rPr>
              <a:t>. </a:t>
            </a:r>
            <a:r>
              <a:rPr lang="sk-SK" sz="4800" dirty="0" smtClean="0">
                <a:latin typeface="+mj-lt"/>
              </a:rPr>
              <a:t>Ako sa preukazuje príslušnosť k stráži prírody?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1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javor horský</a:t>
            </a:r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lipa malolistá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jedľa biela</a:t>
            </a:r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>
                <a:latin typeface="+mj-lt"/>
              </a:rPr>
              <a:t>t</a:t>
            </a:r>
            <a:r>
              <a:rPr lang="sk-SK" sz="4400" dirty="0" smtClean="0">
                <a:latin typeface="+mj-lt"/>
              </a:rPr>
              <a:t>is obyčajný</a:t>
            </a:r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sk-SK" sz="4400" dirty="0" smtClean="0">
                <a:latin typeface="+mj-lt"/>
              </a:rPr>
              <a:t>19. </a:t>
            </a:r>
            <a:r>
              <a:rPr lang="sk-SK" sz="4400" dirty="0" smtClean="0">
                <a:latin typeface="+mj-lt"/>
              </a:rPr>
              <a:t>Ktorá z uvedených drevín patrí medzi chránené druhy rastlín, ak rastie prirodzene v biotopoch?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3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k-SK" sz="3700" dirty="0" smtClean="0">
                <a:latin typeface="+mj-lt"/>
              </a:rPr>
              <a:t>z</a:t>
            </a:r>
            <a:r>
              <a:rPr lang="sk-SK" sz="3700" dirty="0" smtClean="0">
                <a:latin typeface="+mj-lt"/>
              </a:rPr>
              <a:t>ákaz rúbať dreviny </a:t>
            </a:r>
            <a:endParaRPr lang="en-GB" sz="37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sk-SK" sz="4400" dirty="0">
                <a:latin typeface="+mj-lt"/>
              </a:rPr>
              <a:t>z</a:t>
            </a:r>
            <a:r>
              <a:rPr lang="sk-SK" sz="4400" dirty="0" smtClean="0">
                <a:latin typeface="+mj-lt"/>
              </a:rPr>
              <a:t>ákaz pasenia hospodárskych zvierat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k-SK" sz="3700" dirty="0">
                <a:latin typeface="+mj-lt"/>
              </a:rPr>
              <a:t>tretí stupeň ochrany prírody</a:t>
            </a:r>
            <a:endParaRPr lang="en-GB" sz="37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k-SK" sz="3700" dirty="0">
                <a:latin typeface="+mj-lt"/>
              </a:rPr>
              <a:t>druhý stupeň </a:t>
            </a:r>
            <a:endParaRPr lang="sk-SK" sz="3700" dirty="0" smtClean="0"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sk-SK" sz="3700" dirty="0" smtClean="0">
                <a:latin typeface="+mj-lt"/>
              </a:rPr>
              <a:t>ochrany </a:t>
            </a:r>
            <a:r>
              <a:rPr lang="sk-SK" sz="3700" dirty="0">
                <a:latin typeface="+mj-lt"/>
              </a:rPr>
              <a:t>prírody</a:t>
            </a:r>
            <a:endParaRPr lang="en-GB" sz="37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20. Ak nie je ustanovené inak, v ochrannom pásme národného parku platí: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25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2400" b="1" dirty="0"/>
              <a:t>100 m smerom von od hranice </a:t>
            </a:r>
            <a:endParaRPr lang="sk-SK" sz="2400" b="1" dirty="0" smtClean="0"/>
          </a:p>
          <a:p>
            <a:pPr algn="ctr"/>
            <a:r>
              <a:rPr lang="sk-SK" sz="2400" b="1" dirty="0" smtClean="0"/>
              <a:t>a </a:t>
            </a:r>
            <a:r>
              <a:rPr lang="sk-SK" sz="2400" b="1" dirty="0"/>
              <a:t>platí v ňom </a:t>
            </a:r>
            <a:endParaRPr lang="sk-SK" sz="2400" b="1" dirty="0" smtClean="0"/>
          </a:p>
          <a:p>
            <a:pPr algn="ctr"/>
            <a:r>
              <a:rPr lang="sk-SK" sz="2400" b="1" dirty="0" smtClean="0"/>
              <a:t>4</a:t>
            </a:r>
            <a:r>
              <a:rPr lang="sk-SK" sz="2400" b="1" dirty="0"/>
              <a:t>. stupeň ochrany prírody</a:t>
            </a:r>
            <a:endParaRPr lang="en-GB" sz="2400" b="1" dirty="0"/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2400" b="1" dirty="0"/>
              <a:t>60 m smerom von od hranice </a:t>
            </a:r>
            <a:endParaRPr lang="sk-SK" sz="2400" b="1" dirty="0" smtClean="0"/>
          </a:p>
          <a:p>
            <a:pPr algn="ctr"/>
            <a:r>
              <a:rPr lang="sk-SK" sz="2400" b="1" dirty="0" smtClean="0"/>
              <a:t>a </a:t>
            </a:r>
            <a:r>
              <a:rPr lang="sk-SK" sz="2400" b="1" dirty="0"/>
              <a:t>platí v ňom </a:t>
            </a:r>
            <a:endParaRPr lang="sk-SK" sz="2400" b="1" dirty="0" smtClean="0"/>
          </a:p>
          <a:p>
            <a:pPr algn="ctr"/>
            <a:r>
              <a:rPr lang="sk-SK" sz="2400" b="1" dirty="0" smtClean="0"/>
              <a:t>3</a:t>
            </a:r>
            <a:r>
              <a:rPr lang="sk-SK" sz="2400" b="1" dirty="0"/>
              <a:t>. stupeň ochrany prírody</a:t>
            </a:r>
            <a:endParaRPr lang="en-GB" sz="2400" b="1" dirty="0"/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2400" b="1" dirty="0" smtClean="0"/>
              <a:t>50 m široké územie </a:t>
            </a:r>
            <a:r>
              <a:rPr lang="sk-SK" sz="2400" b="1" dirty="0"/>
              <a:t>vyznačené dvojitou červenou čiarou na stromoch</a:t>
            </a:r>
            <a:endParaRPr lang="en-GB" sz="2400" b="1" dirty="0"/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endParaRPr lang="sk-SK" sz="4400" dirty="0" smtClean="0"/>
          </a:p>
          <a:p>
            <a:pPr algn="ctr"/>
            <a:r>
              <a:rPr lang="sk-SK" sz="4400" b="1" dirty="0" smtClean="0"/>
              <a:t>30 </a:t>
            </a:r>
            <a:r>
              <a:rPr lang="sk-SK" sz="4400" b="1" dirty="0"/>
              <a:t>m smerom von od hranice </a:t>
            </a:r>
            <a:endParaRPr lang="sk-SK" sz="4400" b="1" dirty="0" smtClean="0"/>
          </a:p>
          <a:p>
            <a:pPr algn="ctr"/>
            <a:r>
              <a:rPr lang="sk-SK" sz="4400" b="1" dirty="0" smtClean="0"/>
              <a:t>a </a:t>
            </a:r>
            <a:r>
              <a:rPr lang="sk-SK" sz="4400" b="1" dirty="0"/>
              <a:t>platí v ňom </a:t>
            </a:r>
            <a:endParaRPr lang="sk-SK" sz="4400" b="1" dirty="0" smtClean="0"/>
          </a:p>
          <a:p>
            <a:pPr algn="ctr"/>
            <a:r>
              <a:rPr lang="sk-SK" sz="4400" b="1" dirty="0" smtClean="0"/>
              <a:t>2. </a:t>
            </a:r>
            <a:r>
              <a:rPr lang="sk-SK" sz="4400" b="1" dirty="0"/>
              <a:t>stupeň ochrany prírody</a:t>
            </a:r>
            <a:endParaRPr lang="en-GB" sz="4400" b="1" dirty="0"/>
          </a:p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800" dirty="0" smtClean="0">
                <a:latin typeface="+mj-lt"/>
              </a:rPr>
              <a:t>21. Ak nie je ustanovené inak, ochranné pásmo prírodnej pamiatky je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3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700" b="1" dirty="0"/>
              <a:t>v jaskyni a v chránenom vtáčom území</a:t>
            </a:r>
            <a:endParaRPr lang="en-GB" sz="2700" b="1" dirty="0"/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4459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2700" b="1" dirty="0"/>
              <a:t>v území európskeho významu</a:t>
            </a:r>
            <a:endParaRPr lang="en-GB" sz="2700" b="1" dirty="0"/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endParaRPr lang="sk-SK" sz="3200" dirty="0" smtClean="0"/>
          </a:p>
          <a:p>
            <a:r>
              <a:rPr lang="sk-SK" sz="3200" b="1" dirty="0" smtClean="0"/>
              <a:t>v chránenom areáli a chránenom krajinnom prvku</a:t>
            </a:r>
            <a:endParaRPr lang="en-GB" sz="3200" b="1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699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sk-SK" sz="2700" b="1" dirty="0" smtClean="0"/>
          </a:p>
          <a:p>
            <a:r>
              <a:rPr lang="sk-SK" sz="2700" b="1" dirty="0" smtClean="0"/>
              <a:t>v </a:t>
            </a:r>
            <a:r>
              <a:rPr lang="sk-SK" sz="2700" b="1" dirty="0"/>
              <a:t>súkromnom chránenom </a:t>
            </a:r>
            <a:r>
              <a:rPr lang="sk-SK" sz="2700" b="1" dirty="0" smtClean="0"/>
              <a:t>území</a:t>
            </a:r>
            <a:endParaRPr lang="en-GB" sz="2700" b="1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800" dirty="0" smtClean="0">
                <a:latin typeface="+mj-lt"/>
              </a:rPr>
              <a:t>22. </a:t>
            </a:r>
            <a:r>
              <a:rPr lang="sk-SK" sz="4800" dirty="0" smtClean="0">
                <a:latin typeface="+mj-lt"/>
              </a:rPr>
              <a:t>Kde sa nevyhlasujú stupne ochrany prírody: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0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3100" b="1" dirty="0">
                <a:latin typeface="+mj-lt"/>
              </a:rPr>
              <a:t>zasiahnutie </a:t>
            </a:r>
            <a:endParaRPr lang="sk-SK" sz="3100" b="1" dirty="0" smtClean="0">
              <a:latin typeface="+mj-lt"/>
            </a:endParaRPr>
          </a:p>
          <a:p>
            <a:pPr algn="ctr"/>
            <a:r>
              <a:rPr lang="sk-SK" sz="3100" b="1" dirty="0" smtClean="0">
                <a:latin typeface="+mj-lt"/>
              </a:rPr>
              <a:t>do </a:t>
            </a:r>
            <a:r>
              <a:rPr lang="sk-SK" sz="3100" b="1" dirty="0">
                <a:latin typeface="+mj-lt"/>
              </a:rPr>
              <a:t>lesného porastu</a:t>
            </a:r>
            <a:endParaRPr lang="en-GB" sz="31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k-SK" sz="3100" b="1" dirty="0">
                <a:latin typeface="+mj-lt"/>
              </a:rPr>
              <a:t>vjazd vozidla </a:t>
            </a:r>
          </a:p>
          <a:p>
            <a:pPr algn="ctr"/>
            <a:r>
              <a:rPr lang="sk-SK" sz="3100" b="1" dirty="0">
                <a:latin typeface="+mj-lt"/>
              </a:rPr>
              <a:t>člena </a:t>
            </a:r>
            <a:r>
              <a:rPr lang="sk-SK" sz="3100" b="1" dirty="0" smtClean="0">
                <a:latin typeface="+mj-lt"/>
              </a:rPr>
              <a:t>lesnej, poľovnej  alebo rybárskej stráže</a:t>
            </a:r>
            <a:endParaRPr lang="en-GB" sz="31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3100" b="1" dirty="0">
                <a:latin typeface="+mj-lt"/>
              </a:rPr>
              <a:t>umiestnenie stavby</a:t>
            </a:r>
            <a:endParaRPr lang="en-GB" sz="31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k-SK" sz="3100" b="1" dirty="0" smtClean="0">
                <a:latin typeface="+mj-lt"/>
              </a:rPr>
              <a:t>o</a:t>
            </a:r>
            <a:r>
              <a:rPr lang="sk-SK" sz="3100" b="1" dirty="0" smtClean="0">
                <a:latin typeface="+mj-lt"/>
              </a:rPr>
              <a:t>značenie hraníc osobitne chránených častí prírody</a:t>
            </a:r>
            <a:endParaRPr lang="en-GB" sz="31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23. </a:t>
            </a:r>
            <a:r>
              <a:rPr lang="sk-SK" sz="4400" dirty="0" smtClean="0">
                <a:latin typeface="+mj-lt"/>
              </a:rPr>
              <a:t>V území so 4. stupňom ochrany prírody sa vyžaduje súhlas orgánu ochrany prírody na: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2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2800" b="1" dirty="0">
                <a:latin typeface="+mj-lt"/>
              </a:rPr>
              <a:t>tabuľou s piktogramami zakázaných činností a nápisom zákaz vstupu </a:t>
            </a:r>
            <a:endParaRPr lang="en-GB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sk-SK" sz="4400" b="1" dirty="0">
                <a:latin typeface="+mj-lt"/>
              </a:rPr>
              <a:t>t</a:t>
            </a:r>
            <a:r>
              <a:rPr lang="sk-SK" sz="4400" b="1" dirty="0" smtClean="0">
                <a:latin typeface="+mj-lt"/>
              </a:rPr>
              <a:t>abuľou so štátnym znakom a dvojitým červeným pruhom na stromoch</a:t>
            </a:r>
            <a:endParaRPr lang="en-GB" sz="44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2800" b="1" dirty="0">
                <a:latin typeface="+mj-lt"/>
              </a:rPr>
              <a:t>d</a:t>
            </a:r>
            <a:r>
              <a:rPr lang="sk-SK" sz="2800" b="1" dirty="0" smtClean="0">
                <a:latin typeface="+mj-lt"/>
              </a:rPr>
              <a:t>opravnou značkou zákaz vjazdu s dodatkovou tabuľou „Prírodná rezervácia“</a:t>
            </a:r>
            <a:endParaRPr lang="en-GB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2800" b="1" dirty="0">
                <a:latin typeface="+mj-lt"/>
              </a:rPr>
              <a:t>i</a:t>
            </a:r>
            <a:r>
              <a:rPr lang="sk-SK" sz="2800" b="1" dirty="0" smtClean="0">
                <a:latin typeface="+mj-lt"/>
              </a:rPr>
              <a:t>nformačnou tabuľou a dvojitým žltým pruhom na stromoch</a:t>
            </a:r>
            <a:endParaRPr lang="en-GB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800" dirty="0" smtClean="0">
                <a:latin typeface="+mj-lt"/>
              </a:rPr>
              <a:t>24. </a:t>
            </a:r>
            <a:r>
              <a:rPr lang="sk-SK" sz="4800" dirty="0" smtClean="0">
                <a:latin typeface="+mj-lt"/>
              </a:rPr>
              <a:t>Prírodná rezervácia je v teréne označená: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1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c</a:t>
            </a:r>
            <a:r>
              <a:rPr lang="sk-SK" sz="4400" dirty="0" smtClean="0">
                <a:latin typeface="+mj-lt"/>
              </a:rPr>
              <a:t>hránené prírodné výtvory</a:t>
            </a:r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>
                <a:latin typeface="+mj-lt"/>
              </a:rPr>
              <a:t>c</a:t>
            </a:r>
            <a:r>
              <a:rPr lang="sk-SK" sz="4400" dirty="0" smtClean="0">
                <a:latin typeface="+mj-lt"/>
              </a:rPr>
              <a:t>hránené krajinné </a:t>
            </a:r>
            <a:r>
              <a:rPr lang="sk-SK" sz="4400" dirty="0" smtClean="0">
                <a:latin typeface="+mj-lt"/>
              </a:rPr>
              <a:t>biotopy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sk-SK" sz="4400" dirty="0" smtClean="0">
                <a:latin typeface="+mj-lt"/>
              </a:rPr>
              <a:t>územia európskeho významu</a:t>
            </a:r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prírodné pamiatky</a:t>
            </a:r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25. </a:t>
            </a:r>
            <a:r>
              <a:rPr lang="sk-SK" sz="4400" dirty="0" smtClean="0">
                <a:latin typeface="+mj-lt"/>
              </a:rPr>
              <a:t>Jaskyne a prírodné vodopády sú zo zákona považované za: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36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k-SK" sz="3400" b="1" dirty="0">
                <a:latin typeface="+mj-lt"/>
              </a:rPr>
              <a:t>neodovzdanie preukazu a odznaku člena stráže prírody</a:t>
            </a:r>
            <a:endParaRPr lang="en-GB" sz="34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sk-SK" sz="3400" b="1" dirty="0">
                <a:latin typeface="+mj-lt"/>
              </a:rPr>
              <a:t>neoznámenie </a:t>
            </a:r>
            <a:endParaRPr lang="sk-SK" sz="3400" b="1" dirty="0" smtClean="0"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sk-SK" sz="3400" b="1" dirty="0" smtClean="0">
                <a:latin typeface="+mj-lt"/>
              </a:rPr>
              <a:t>výrubu </a:t>
            </a:r>
            <a:r>
              <a:rPr lang="sk-SK" sz="3400" b="1" dirty="0">
                <a:latin typeface="+mj-lt"/>
              </a:rPr>
              <a:t>drevín</a:t>
            </a:r>
            <a:endParaRPr lang="en-GB" sz="34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k-SK" sz="3400" b="1" dirty="0">
                <a:latin typeface="+mj-lt"/>
              </a:rPr>
              <a:t>pohyb v nesprístupnenej jaskyni bez sprievodcu</a:t>
            </a:r>
            <a:endParaRPr lang="en-GB" sz="34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sk-SK" sz="4400" b="1" dirty="0">
                <a:latin typeface="+mj-lt"/>
              </a:rPr>
              <a:t>n</a:t>
            </a:r>
            <a:r>
              <a:rPr lang="sk-SK" sz="4400" b="1" dirty="0" smtClean="0">
                <a:latin typeface="+mj-lt"/>
              </a:rPr>
              <a:t>elegálne postavenie stavby v chránenom území</a:t>
            </a:r>
            <a:endParaRPr lang="en-GB" sz="44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26. </a:t>
            </a:r>
            <a:r>
              <a:rPr lang="sk-SK" sz="4400" dirty="0" smtClean="0">
                <a:latin typeface="+mj-lt"/>
              </a:rPr>
              <a:t>Trestným činom podľa trestného zákona je: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92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sk-SK" sz="4400" b="1" dirty="0">
                <a:latin typeface="+mj-lt"/>
              </a:rPr>
              <a:t>n</a:t>
            </a:r>
            <a:r>
              <a:rPr lang="sk-SK" sz="4400" b="1" dirty="0" smtClean="0">
                <a:latin typeface="+mj-lt"/>
              </a:rPr>
              <a:t>epodanie správy o činnosti člena stráže prírody okresnému úradu</a:t>
            </a:r>
            <a:endParaRPr lang="en-GB" sz="44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k-SK" sz="3100" b="1" dirty="0">
                <a:latin typeface="+mj-lt"/>
              </a:rPr>
              <a:t>nevykonanie uloženej náhradnej výsadby v stanovenej lehote</a:t>
            </a:r>
            <a:endParaRPr lang="en-GB" sz="31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k-SK" sz="3100" b="1" dirty="0">
                <a:latin typeface="+mj-lt"/>
              </a:rPr>
              <a:t>vyznačovanie hraníc chráneného územia bez súhlasu vlastníka pozemku</a:t>
            </a:r>
            <a:endParaRPr lang="en-GB" sz="31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k-SK" sz="3100" b="1" dirty="0">
                <a:latin typeface="+mj-lt"/>
              </a:rPr>
              <a:t>výsadba nepôvodných druhov </a:t>
            </a:r>
            <a:r>
              <a:rPr lang="sk-SK" sz="3100" b="1" dirty="0" smtClean="0">
                <a:latin typeface="+mj-lt"/>
              </a:rPr>
              <a:t> rastlín do 1000 m</a:t>
            </a:r>
            <a:r>
              <a:rPr lang="sk-SK" sz="3100" b="1" baseline="30000" dirty="0" smtClean="0">
                <a:latin typeface="+mj-lt"/>
              </a:rPr>
              <a:t>2</a:t>
            </a:r>
            <a:r>
              <a:rPr lang="sk-SK" sz="3100" b="1" dirty="0" smtClean="0">
                <a:latin typeface="+mj-lt"/>
              </a:rPr>
              <a:t> v </a:t>
            </a:r>
            <a:r>
              <a:rPr lang="sk-SK" sz="3100" b="1" dirty="0">
                <a:latin typeface="+mj-lt"/>
              </a:rPr>
              <a:t>zastavenom území </a:t>
            </a:r>
            <a:r>
              <a:rPr lang="sk-SK" sz="3100" b="1" dirty="0" smtClean="0">
                <a:latin typeface="+mj-lt"/>
              </a:rPr>
              <a:t>obce </a:t>
            </a:r>
            <a:endParaRPr lang="en-GB" sz="31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800" dirty="0" smtClean="0">
                <a:latin typeface="+mj-lt"/>
              </a:rPr>
              <a:t>27. </a:t>
            </a:r>
            <a:r>
              <a:rPr lang="sk-SK" sz="4800" dirty="0" smtClean="0">
                <a:latin typeface="+mj-lt"/>
              </a:rPr>
              <a:t>Priestupkom, alebo správnym deliktom podľa zákona o ochrane prírody a krajiny je: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9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obec</a:t>
            </a:r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sk-SK" sz="4400" dirty="0" smtClean="0">
                <a:latin typeface="+mj-lt"/>
              </a:rPr>
              <a:t>Slovenská inšpekcia životného prostredia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sk-SK" sz="4400" dirty="0" smtClean="0">
                <a:latin typeface="+mj-lt"/>
              </a:rPr>
              <a:t>Slovenská agentúra životného prostredia</a:t>
            </a:r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okresný úrad</a:t>
            </a:r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28. </a:t>
            </a:r>
            <a:r>
              <a:rPr lang="sk-SK" sz="4400" dirty="0" smtClean="0">
                <a:latin typeface="+mj-lt"/>
              </a:rPr>
              <a:t>Orgánom ochrany prírody nie je: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1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3200" dirty="0" smtClean="0">
                <a:latin typeface="+mj-lt"/>
              </a:rPr>
              <a:t>Len, vtedy, keď vykonáva svoju funkciu.</a:t>
            </a:r>
            <a:endParaRPr lang="en-GB" sz="32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3200" dirty="0" smtClean="0">
                <a:latin typeface="+mj-lt"/>
              </a:rPr>
              <a:t>Vždy.</a:t>
            </a:r>
            <a:endParaRPr lang="en-GB" sz="32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3200" dirty="0" smtClean="0">
                <a:latin typeface="+mj-lt"/>
              </a:rPr>
              <a:t>Len, ak sa sám nedopustí trestného činu.</a:t>
            </a:r>
            <a:endParaRPr lang="en-GB" sz="32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sk-SK" sz="3200" dirty="0" smtClean="0">
                <a:latin typeface="+mj-lt"/>
              </a:rPr>
              <a:t>Len, ak je v sprievode príslušníka policajného zboru SR.</a:t>
            </a:r>
            <a:endParaRPr lang="en-GB" sz="32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2</a:t>
            </a:r>
            <a:r>
              <a:rPr lang="sk-SK" sz="4400" dirty="0" smtClean="0">
                <a:latin typeface="+mj-lt"/>
              </a:rPr>
              <a:t>. </a:t>
            </a:r>
            <a:r>
              <a:rPr lang="sk-SK" sz="4400" dirty="0" smtClean="0">
                <a:latin typeface="+mj-lt"/>
              </a:rPr>
              <a:t>Kedy považuje trestný zákon člena stráže prírody za verejného činiteľa ?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9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3200" b="1" dirty="0">
                <a:latin typeface="+mj-lt"/>
              </a:rPr>
              <a:t>v prílohách vyhlášky MŽP SR č. 24/2003 Z.z.</a:t>
            </a:r>
            <a:endParaRPr lang="en-GB" sz="32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sk-SK" sz="3200" b="1" dirty="0">
                <a:latin typeface="+mj-lt"/>
              </a:rPr>
              <a:t>v</a:t>
            </a:r>
            <a:r>
              <a:rPr lang="sk-SK" sz="3200" b="1" dirty="0" smtClean="0">
                <a:latin typeface="+mj-lt"/>
              </a:rPr>
              <a:t>o vyhlasovacom predpise každého chráneného územia</a:t>
            </a:r>
            <a:endParaRPr lang="en-GB" sz="32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endParaRPr lang="sk-SK" sz="3200" dirty="0" smtClean="0"/>
          </a:p>
          <a:p>
            <a:r>
              <a:rPr lang="sk-SK" sz="3200" dirty="0" smtClean="0"/>
              <a:t>v Slovenskom múzeu ochrany prírody a jaskyniarstva</a:t>
            </a:r>
            <a:endParaRPr lang="en-GB" sz="3200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sk-SK" sz="3200" dirty="0" smtClean="0"/>
              <a:t>v archíve Štátnej ochrany prírody SR</a:t>
            </a:r>
            <a:endParaRPr lang="en-GB" sz="3200" b="1" u="sng" dirty="0"/>
          </a:p>
          <a:p>
            <a:endParaRPr lang="en-GB" sz="32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800" dirty="0" smtClean="0">
                <a:latin typeface="+mj-lt"/>
              </a:rPr>
              <a:t>29. </a:t>
            </a:r>
            <a:r>
              <a:rPr lang="sk-SK" sz="4800" dirty="0" smtClean="0">
                <a:latin typeface="+mj-lt"/>
              </a:rPr>
              <a:t>Zoznam chránených druhov rastlín a živočíchov je zverejnený: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8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3200" b="1" dirty="0" smtClean="0">
                <a:latin typeface="+mj-lt"/>
              </a:rPr>
              <a:t>hrubou modrou čiarou</a:t>
            </a:r>
            <a:endParaRPr lang="en-GB" sz="32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3200" b="1" dirty="0" smtClean="0">
                <a:latin typeface="+mj-lt"/>
              </a:rPr>
              <a:t>hrubou červenou </a:t>
            </a:r>
            <a:r>
              <a:rPr lang="sk-SK" sz="3200" b="1" dirty="0" smtClean="0">
                <a:latin typeface="+mj-lt"/>
              </a:rPr>
              <a:t>prerušovanou čiarou</a:t>
            </a:r>
            <a:endParaRPr lang="en-GB" sz="32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endParaRPr lang="sk-SK" sz="3200" dirty="0" smtClean="0"/>
          </a:p>
          <a:p>
            <a:r>
              <a:rPr lang="sk-SK" sz="3200" b="1" dirty="0">
                <a:latin typeface="+mj-lt"/>
              </a:rPr>
              <a:t>prerušovanou zelenou čiarou</a:t>
            </a:r>
            <a:endParaRPr lang="en-GB" sz="32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sk-SK" sz="3200" b="1" dirty="0">
                <a:latin typeface="+mj-lt"/>
              </a:rPr>
              <a:t>hrubou zelenou čiarou</a:t>
            </a:r>
            <a:endParaRPr lang="en-GB" sz="32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800" dirty="0" smtClean="0">
                <a:latin typeface="+mj-lt"/>
              </a:rPr>
              <a:t>30. V turistických mapách je hranica chráneného vtáčieho územia vyznačená: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97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6911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b="1" dirty="0" smtClean="0">
                <a:solidFill>
                  <a:srgbClr val="FFFF00"/>
                </a:solidFill>
              </a:rPr>
              <a:t>Spočítajte si správne odpovede. </a:t>
            </a:r>
            <a:br>
              <a:rPr lang="sk-SK" sz="4000" b="1" dirty="0" smtClean="0">
                <a:solidFill>
                  <a:srgbClr val="FFFF00"/>
                </a:solidFill>
              </a:rPr>
            </a:br>
            <a:r>
              <a:rPr lang="sk-SK" sz="4000" b="1" dirty="0" smtClean="0">
                <a:solidFill>
                  <a:srgbClr val="FFFF00"/>
                </a:solidFill>
              </a:rPr>
              <a:t>Ak ste mali viac, ako 25 správnych odpovedí, </a:t>
            </a:r>
            <a:br>
              <a:rPr lang="sk-SK" sz="4000" b="1" dirty="0" smtClean="0">
                <a:solidFill>
                  <a:srgbClr val="FFFF00"/>
                </a:solidFill>
              </a:rPr>
            </a:br>
            <a:r>
              <a:rPr lang="sk-SK" sz="4000" b="1" dirty="0" smtClean="0">
                <a:solidFill>
                  <a:srgbClr val="FFFF00"/>
                </a:solidFill>
              </a:rPr>
              <a:t>sledovali ste video seminár zrejme pozorne. </a:t>
            </a:r>
            <a:br>
              <a:rPr lang="sk-SK" sz="4000" b="1" dirty="0" smtClean="0">
                <a:solidFill>
                  <a:srgbClr val="FFFF00"/>
                </a:solidFill>
              </a:rPr>
            </a:br>
            <a:r>
              <a:rPr lang="sk-SK" b="1" dirty="0" smtClean="0">
                <a:solidFill>
                  <a:srgbClr val="FFFF00"/>
                </a:solidFill>
              </a:rPr>
              <a:t>Gratulujem!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7" name="Zástupný symbol obsahu 6" descr="P7110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22" y="2512657"/>
            <a:ext cx="5304506" cy="3969105"/>
          </a:xfrm>
        </p:spPr>
      </p:pic>
      <p:pic>
        <p:nvPicPr>
          <p:cNvPr id="10" name="Obrázok 9" descr="P101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6738" y="2504719"/>
            <a:ext cx="5243944" cy="39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2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sk-SK" sz="4400" dirty="0" smtClean="0">
                <a:latin typeface="+mj-lt"/>
              </a:rPr>
              <a:t>Slovenská inšpekcia životného prostredia</a:t>
            </a:r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okresný úrad v sídle kraja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Štátna ochrana prírody SR</a:t>
            </a:r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príslušná obec</a:t>
            </a:r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800" dirty="0" smtClean="0">
                <a:latin typeface="+mj-lt"/>
              </a:rPr>
              <a:t>3</a:t>
            </a:r>
            <a:r>
              <a:rPr lang="sk-SK" sz="4800" dirty="0" smtClean="0">
                <a:latin typeface="+mj-lt"/>
              </a:rPr>
              <a:t>. </a:t>
            </a:r>
            <a:r>
              <a:rPr lang="sk-SK" sz="4800" dirty="0" smtClean="0">
                <a:latin typeface="+mj-lt"/>
              </a:rPr>
              <a:t>Ktorý orgán menuje </a:t>
            </a:r>
          </a:p>
          <a:p>
            <a:pPr algn="ctr"/>
            <a:r>
              <a:rPr lang="sk-SK" sz="4800" dirty="0" smtClean="0">
                <a:latin typeface="+mj-lt"/>
              </a:rPr>
              <a:t>a odvoláva člena stráže prírody ?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17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2400" b="1" dirty="0">
                <a:latin typeface="+mj-lt"/>
              </a:rPr>
              <a:t>presvedčiť sa, či osoba nie je ozbrojená</a:t>
            </a:r>
            <a:endParaRPr lang="en-GB" sz="24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sk-SK" sz="4400" b="1" dirty="0" smtClean="0">
                <a:latin typeface="+mj-lt"/>
              </a:rPr>
              <a:t>vysvetliť osobe všetky ustanovenia zákona o ochrane prírody a krajiny, ktoré  porušila</a:t>
            </a:r>
            <a:endParaRPr lang="en-GB" sz="44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2400" b="1" dirty="0">
                <a:latin typeface="+mj-lt"/>
              </a:rPr>
              <a:t>odistiť zbraň a použiť varovný výstrel do vzduchu</a:t>
            </a:r>
            <a:endParaRPr lang="en-GB" sz="24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k-SK" sz="2400" b="1" dirty="0">
                <a:latin typeface="+mj-lt"/>
              </a:rPr>
              <a:t>vyzvať osobu, aby upustila od protiprávneho konania, s výstrahou že inak bude použitý donucovací prostriedok</a:t>
            </a:r>
            <a:endParaRPr lang="en-GB" sz="24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800" dirty="0" smtClean="0">
                <a:latin typeface="+mj-lt"/>
              </a:rPr>
              <a:t>4</a:t>
            </a:r>
            <a:r>
              <a:rPr lang="sk-SK" sz="4800" dirty="0" smtClean="0">
                <a:latin typeface="+mj-lt"/>
              </a:rPr>
              <a:t>. </a:t>
            </a:r>
            <a:r>
              <a:rPr lang="sk-SK" sz="4800" dirty="0" smtClean="0">
                <a:latin typeface="+mj-lt"/>
              </a:rPr>
              <a:t>Pred použitím donucovacích prostriedkov je člen stráže prírody povinný: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07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sk-SK" sz="4400" dirty="0">
                <a:latin typeface="+mj-lt"/>
              </a:rPr>
              <a:t>b</a:t>
            </a:r>
            <a:r>
              <a:rPr lang="sk-SK" sz="4400" dirty="0" smtClean="0">
                <a:latin typeface="+mj-lt"/>
              </a:rPr>
              <a:t>olo možno nebezpečenstvo odvrátiť inak</a:t>
            </a:r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sk-SK" sz="4400" dirty="0">
                <a:latin typeface="+mj-lt"/>
              </a:rPr>
              <a:t>ú</a:t>
            </a:r>
            <a:r>
              <a:rPr lang="sk-SK" sz="4400" dirty="0" smtClean="0">
                <a:latin typeface="+mj-lt"/>
              </a:rPr>
              <a:t>tok podľa všetkých známok bude pokračovať.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sk-SK" sz="4400" dirty="0">
                <a:latin typeface="+mj-lt"/>
              </a:rPr>
              <a:t>j</a:t>
            </a:r>
            <a:r>
              <a:rPr lang="sk-SK" sz="4400" dirty="0" smtClean="0">
                <a:latin typeface="+mj-lt"/>
              </a:rPr>
              <a:t>e obrana zjavne neprimeraná nebezpečnosti útoku</a:t>
            </a:r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sk-SK" sz="4400" b="1" dirty="0" smtClean="0">
                <a:latin typeface="+mj-lt"/>
              </a:rPr>
              <a:t>člen stráže prírody sa vopred nepreukázal </a:t>
            </a:r>
            <a:r>
              <a:rPr lang="sk-SK" sz="4400" b="1" dirty="0" smtClean="0">
                <a:latin typeface="+mj-lt"/>
              </a:rPr>
              <a:t>odznakom </a:t>
            </a:r>
            <a:r>
              <a:rPr lang="sk-SK" sz="4400" b="1" dirty="0" smtClean="0">
                <a:latin typeface="+mj-lt"/>
              </a:rPr>
              <a:t>stráže prírody</a:t>
            </a:r>
            <a:endParaRPr lang="en-GB" sz="44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5</a:t>
            </a:r>
            <a:r>
              <a:rPr lang="sk-SK" sz="4400" dirty="0" smtClean="0">
                <a:latin typeface="+mj-lt"/>
              </a:rPr>
              <a:t>. </a:t>
            </a:r>
            <a:r>
              <a:rPr lang="sk-SK" sz="4400" dirty="0" smtClean="0">
                <a:latin typeface="+mj-lt"/>
              </a:rPr>
              <a:t>Nejedná sa o nutnú obranu, ak: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6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68582" y="2635837"/>
            <a:ext cx="4274593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k-SK" sz="3600" dirty="0">
                <a:latin typeface="+mj-lt"/>
              </a:rPr>
              <a:t>len v prípade uloženia blokovej pokuty</a:t>
            </a:r>
            <a:endParaRPr lang="en-GB" sz="3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>
                <a:latin typeface="+mj-lt"/>
              </a:rPr>
              <a:t>n</a:t>
            </a:r>
            <a:r>
              <a:rPr lang="sk-SK" sz="4400" dirty="0" smtClean="0">
                <a:latin typeface="+mj-lt"/>
              </a:rPr>
              <a:t>ajmenej raz mesačne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>
                <a:latin typeface="+mj-lt"/>
              </a:rPr>
              <a:t>n</a:t>
            </a:r>
            <a:r>
              <a:rPr lang="sk-SK" sz="4400" dirty="0" smtClean="0">
                <a:latin typeface="+mj-lt"/>
              </a:rPr>
              <a:t>ajmenej raz polročne</a:t>
            </a:r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najmenej raz za 2 mesiace </a:t>
            </a:r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sk-SK" sz="4400" dirty="0" smtClean="0">
                <a:latin typeface="+mj-lt"/>
              </a:rPr>
              <a:t>6. Ako často je člen stráže povinný podať písomnú správu o </a:t>
            </a:r>
            <a:r>
              <a:rPr lang="sk-SK" sz="4400" dirty="0" smtClean="0">
                <a:latin typeface="+mj-lt"/>
              </a:rPr>
              <a:t>svojej činnosti </a:t>
            </a:r>
            <a:br>
              <a:rPr lang="sk-SK" sz="4400" dirty="0" smtClean="0">
                <a:latin typeface="+mj-lt"/>
              </a:rPr>
            </a:br>
            <a:r>
              <a:rPr lang="sk-SK" sz="4400" dirty="0" smtClean="0">
                <a:latin typeface="+mj-lt"/>
              </a:rPr>
              <a:t>organizácii </a:t>
            </a:r>
            <a:r>
              <a:rPr lang="sk-SK" sz="4400" dirty="0" smtClean="0">
                <a:latin typeface="+mj-lt"/>
              </a:rPr>
              <a:t>ochrany prírody ?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4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sk-SK" sz="4400" b="1" dirty="0">
                <a:latin typeface="+mj-lt"/>
              </a:rPr>
              <a:t>l</a:t>
            </a:r>
            <a:r>
              <a:rPr lang="sk-SK" sz="4400" b="1" dirty="0" smtClean="0">
                <a:latin typeface="+mj-lt"/>
              </a:rPr>
              <a:t>en pokiaľ má oblečenú rovnošatu stráže prírody</a:t>
            </a:r>
            <a:endParaRPr lang="en-GB" sz="44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sk-SK" sz="3400" b="1" dirty="0" smtClean="0">
                <a:latin typeface="+mj-lt"/>
              </a:rPr>
              <a:t>k</a:t>
            </a:r>
            <a:r>
              <a:rPr lang="sk-SK" sz="3400" b="1" dirty="0" smtClean="0">
                <a:latin typeface="+mj-lt"/>
              </a:rPr>
              <a:t>dekoľvek v okrese svojej pôsobnosti</a:t>
            </a:r>
            <a:endParaRPr lang="en-GB" sz="34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k-SK" sz="3400" b="1" dirty="0">
                <a:latin typeface="+mj-lt"/>
              </a:rPr>
              <a:t>len v sprievode príslušníka Policajného zboru SR</a:t>
            </a:r>
            <a:endParaRPr lang="en-GB" sz="34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sk-SK" sz="3400" b="1" dirty="0">
                <a:latin typeface="+mj-lt"/>
              </a:rPr>
              <a:t>nachádzajúci sa v chránenom </a:t>
            </a:r>
            <a:r>
              <a:rPr lang="sk-SK" sz="3400" b="1" dirty="0" smtClean="0">
                <a:latin typeface="+mj-lt"/>
              </a:rPr>
              <a:t>území alebo jeho ochrannom pásme</a:t>
            </a:r>
            <a:endParaRPr lang="en-GB" sz="34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400" dirty="0" smtClean="0">
                <a:latin typeface="+mj-lt"/>
              </a:rPr>
              <a:t>7</a:t>
            </a:r>
            <a:r>
              <a:rPr lang="sk-SK" sz="4400" dirty="0" smtClean="0">
                <a:latin typeface="+mj-lt"/>
              </a:rPr>
              <a:t>. </a:t>
            </a:r>
            <a:r>
              <a:rPr lang="sk-SK" sz="4400" dirty="0" smtClean="0">
                <a:latin typeface="+mj-lt"/>
              </a:rPr>
              <a:t>Člen stráže prírody je oprávnený zastaviť a kontrolovať dopravný prostriedok: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1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sk-SK" sz="3200" b="1" dirty="0" smtClean="0">
                <a:latin typeface="+mj-lt"/>
              </a:rPr>
              <a:t>do 30 dní odovzdať preukaz a odznak okresnému úradu v sídle kraja</a:t>
            </a:r>
            <a:endParaRPr lang="en-GB" sz="32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sk-SK" sz="3200" b="1" dirty="0">
                <a:latin typeface="+mj-lt"/>
              </a:rPr>
              <a:t>z</a:t>
            </a:r>
            <a:r>
              <a:rPr lang="sk-SK" sz="3200" b="1" dirty="0" smtClean="0">
                <a:latin typeface="+mj-lt"/>
              </a:rPr>
              <a:t>otrvať vo výkone svojej funkcie až do menovania nového člena stráže prírody</a:t>
            </a:r>
            <a:endParaRPr lang="en-GB" sz="32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sk-SK" sz="3200" dirty="0" smtClean="0"/>
              <a:t>do 60 dní odovzdať preukaz a odznak okresnému úradu</a:t>
            </a:r>
            <a:endParaRPr lang="en-GB" sz="3200" dirty="0"/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25636"/>
            <a:ext cx="4356060" cy="145998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sk-SK" sz="3200" b="1" dirty="0" smtClean="0">
                <a:latin typeface="+mj-lt"/>
              </a:rPr>
              <a:t>spoľahlivo zlikvidovať nevydané pokutové bloky</a:t>
            </a:r>
            <a:endParaRPr lang="en-GB" sz="32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k-SK" sz="4800" dirty="0" smtClean="0">
                <a:latin typeface="+mj-lt"/>
              </a:rPr>
              <a:t>8</a:t>
            </a:r>
            <a:r>
              <a:rPr lang="sk-SK" sz="4800" dirty="0" smtClean="0">
                <a:latin typeface="+mj-lt"/>
              </a:rPr>
              <a:t>. </a:t>
            </a:r>
            <a:r>
              <a:rPr lang="sk-SK" sz="4800" dirty="0" smtClean="0">
                <a:latin typeface="+mj-lt"/>
              </a:rPr>
              <a:t>Člen stráže prírody, ktorý bol vyškrtnutý zo zoznamu členov stráže prírody je povinný: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9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1392</Words>
  <Application>Microsoft Office PowerPoint</Application>
  <PresentationFormat>Vlastná</PresentationFormat>
  <Paragraphs>354</Paragraphs>
  <Slides>32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Office Theme</vt:lpstr>
      <vt:lpstr>Otestujte svoje znalosti  stráže prírody test má 30 otázok správna odpoveď sa Vám vysvieti na zeleno, nesprávna na červeno, odpovede sú odlíšené aj zvukovo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Spočítajte si správne odpovede.  Ak ste mali viac, ako 25 správnych odpovedí,  sledovali ste video seminár zrejme pozorne.  Gratulujem!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Ing. Miroslav Ďuriš</dc:creator>
  <cp:keywords>TVS</cp:keywords>
  <cp:lastModifiedBy>Používateľ systému Windows</cp:lastModifiedBy>
  <cp:revision>33</cp:revision>
  <dcterms:created xsi:type="dcterms:W3CDTF">2016-12-18T03:02:54Z</dcterms:created>
  <dcterms:modified xsi:type="dcterms:W3CDTF">2020-08-22T18:17:40Z</dcterms:modified>
</cp:coreProperties>
</file>